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6" r:id="rId2"/>
  </p:sldMasterIdLst>
  <p:notesMasterIdLst>
    <p:notesMasterId r:id="rId67"/>
  </p:notesMasterIdLst>
  <p:handoutMasterIdLst>
    <p:handoutMasterId r:id="rId68"/>
  </p:handoutMasterIdLst>
  <p:sldIdLst>
    <p:sldId id="256" r:id="rId3"/>
    <p:sldId id="262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263" r:id="rId30"/>
    <p:sldId id="264" r:id="rId31"/>
    <p:sldId id="332" r:id="rId32"/>
    <p:sldId id="271" r:id="rId33"/>
    <p:sldId id="272" r:id="rId34"/>
    <p:sldId id="285" r:id="rId35"/>
    <p:sldId id="286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th Lenno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1" autoAdjust="0"/>
    <p:restoredTop sz="92130" autoAdjust="0"/>
  </p:normalViewPr>
  <p:slideViewPr>
    <p:cSldViewPr>
      <p:cViewPr varScale="1">
        <p:scale>
          <a:sx n="84" d="100"/>
          <a:sy n="84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7496"/>
    </p:cViewPr>
  </p:sorterViewPr>
  <p:notesViewPr>
    <p:cSldViewPr>
      <p:cViewPr varScale="1">
        <p:scale>
          <a:sx n="113" d="100"/>
          <a:sy n="113" d="100"/>
        </p:scale>
        <p:origin x="-1752" y="-10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66E93E-BDD6-430D-BBD2-BEF4E6FCD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67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59E9A0-4C47-49D4-89C7-6A34D623A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540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BE7B-C9F0-43B3-B90B-8BCFF736525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9D9DB-FC8D-46EF-8492-579034123F8D}" type="slidenum">
              <a:rPr lang="en-US"/>
              <a:pPr/>
              <a:t>29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Go through some simple problems using the power formula.  Again use test question examples.</a:t>
            </a: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1DB9-BDB6-4E26-9132-79187A7913C9}" type="slidenum">
              <a:rPr lang="en-US"/>
              <a:pPr/>
              <a:t>43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Point out the units students will have to deal with in ham</a:t>
            </a:r>
            <a:r>
              <a:rPr lang="en-US" baseline="0" dirty="0" smtClean="0">
                <a:latin typeface="Times New Roman" pitchFamily="18" charset="0"/>
              </a:rPr>
              <a:t> radio</a:t>
            </a:r>
            <a:r>
              <a:rPr lang="en-US" dirty="0" smtClean="0">
                <a:latin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</a:rPr>
              <a:t>pico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</a:rPr>
              <a:t>nano</a:t>
            </a:r>
            <a:r>
              <a:rPr lang="en-US" dirty="0" smtClean="0">
                <a:latin typeface="Times New Roman" pitchFamily="18" charset="0"/>
              </a:rPr>
              <a:t>, micro, </a:t>
            </a:r>
            <a:r>
              <a:rPr lang="en-US" dirty="0" err="1" smtClean="0">
                <a:latin typeface="Times New Roman" pitchFamily="18" charset="0"/>
              </a:rPr>
              <a:t>milli</a:t>
            </a:r>
            <a:r>
              <a:rPr lang="en-US" dirty="0" smtClean="0">
                <a:latin typeface="Times New Roman" pitchFamily="18" charset="0"/>
              </a:rPr>
              <a:t>, kilo, mega, </a:t>
            </a:r>
            <a:r>
              <a:rPr lang="en-US" dirty="0" err="1" smtClean="0">
                <a:latin typeface="Times New Roman" pitchFamily="18" charset="0"/>
              </a:rPr>
              <a:t>giga</a:t>
            </a:r>
            <a:r>
              <a:rPr lang="en-US" dirty="0" smtClean="0">
                <a:latin typeface="Times New Roman" pitchFamily="18" charset="0"/>
              </a:rPr>
              <a:t>,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tera</a:t>
            </a:r>
            <a:r>
              <a:rPr lang="en-US" baseline="0" dirty="0" smtClean="0">
                <a:latin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</a:rPr>
              <a:t> etc.  Using examples from test questions give the students some examples to convert between units.  </a:t>
            </a: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Note that the prefixes apply</a:t>
            </a:r>
            <a:r>
              <a:rPr lang="en-US" baseline="0" dirty="0" smtClean="0">
                <a:latin typeface="Times New Roman" pitchFamily="18" charset="0"/>
              </a:rPr>
              <a:t> to units – they are not units themselves.  </a:t>
            </a:r>
          </a:p>
          <a:p>
            <a:pPr eaLnBrk="1" hangingPunct="1"/>
            <a:endParaRPr lang="en-US" baseline="0" dirty="0" smtClean="0">
              <a:latin typeface="Times New Roman" pitchFamily="18" charset="0"/>
            </a:endParaRPr>
          </a:p>
          <a:p>
            <a:pPr eaLnBrk="1" hangingPunct="1"/>
            <a:r>
              <a:rPr lang="en-US" baseline="0" dirty="0" smtClean="0">
                <a:latin typeface="Times New Roman" pitchFamily="18" charset="0"/>
              </a:rPr>
              <a:t>Also point out that correct capitalization is important by showing the difference between mW and MW or </a:t>
            </a:r>
            <a:r>
              <a:rPr lang="en-US" baseline="0" dirty="0" err="1" smtClean="0">
                <a:latin typeface="Times New Roman" pitchFamily="18" charset="0"/>
              </a:rPr>
              <a:t>mHz</a:t>
            </a:r>
            <a:r>
              <a:rPr lang="en-US" baseline="0" dirty="0" smtClean="0">
                <a:latin typeface="Times New Roman" pitchFamily="18" charset="0"/>
              </a:rPr>
              <a:t> and MHz.</a:t>
            </a:r>
            <a:endParaRPr lang="en-US" altLang="ja-JP" dirty="0" smtClean="0">
              <a:latin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topic</a:t>
            </a:r>
            <a:r>
              <a:rPr lang="en-US" baseline="0" dirty="0" smtClean="0"/>
              <a:t> acquaints the student with the various units of measurement.  There are no historical questions on the exam but there may be some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E9A0-4C47-49D4-89C7-6A34D623A1F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858F1-DEF1-431E-B7A9-CFA2E728FB20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Go over the simple Ohm</a:t>
            </a:r>
            <a:r>
              <a:rPr lang="ja-JP" altLang="en-US" smtClean="0">
                <a:latin typeface="Times New Roman" pitchFamily="18" charset="0"/>
              </a:rPr>
              <a:t>’</a:t>
            </a:r>
            <a:r>
              <a:rPr lang="en-US" altLang="ja-JP" dirty="0" smtClean="0">
                <a:latin typeface="Times New Roman" pitchFamily="18" charset="0"/>
              </a:rPr>
              <a:t>s Law math and provide a few examples of how to solve problems.  Demonstrate how</a:t>
            </a:r>
            <a:r>
              <a:rPr lang="en-US" altLang="ja-JP" baseline="0" dirty="0" smtClean="0">
                <a:latin typeface="Times New Roman" pitchFamily="18" charset="0"/>
              </a:rPr>
              <a:t> to use the graphic by placing a hand over the variable representing the unknown quantity.</a:t>
            </a:r>
            <a:r>
              <a:rPr lang="en-US" altLang="ja-JP" dirty="0" smtClean="0">
                <a:latin typeface="Times New Roman" pitchFamily="18" charset="0"/>
              </a:rPr>
              <a:t>  </a:t>
            </a:r>
          </a:p>
          <a:p>
            <a:pPr eaLnBrk="1" hangingPunct="1"/>
            <a:endParaRPr lang="en-US" altLang="ja-JP" dirty="0" smtClean="0">
              <a:latin typeface="Times New Roman" pitchFamily="18" charset="0"/>
            </a:endParaRPr>
          </a:p>
          <a:p>
            <a:pPr eaLnBrk="1" hangingPunct="1"/>
            <a:r>
              <a:rPr lang="en-US" altLang="ja-JP" dirty="0" smtClean="0">
                <a:latin typeface="Times New Roman" pitchFamily="18" charset="0"/>
              </a:rPr>
              <a:t>Present</a:t>
            </a:r>
            <a:r>
              <a:rPr lang="en-US" altLang="ja-JP" baseline="0" dirty="0" smtClean="0">
                <a:latin typeface="Times New Roman" pitchFamily="18" charset="0"/>
              </a:rPr>
              <a:t> some examples </a:t>
            </a:r>
            <a:r>
              <a:rPr lang="en-US" altLang="ja-JP" dirty="0" smtClean="0">
                <a:latin typeface="Times New Roman" pitchFamily="18" charset="0"/>
              </a:rPr>
              <a:t>that are the same as test questions (without telling them that they are test questions).  </a:t>
            </a:r>
          </a:p>
          <a:p>
            <a:pPr eaLnBrk="1" hangingPunct="1"/>
            <a:endParaRPr lang="en-US" altLang="ja-JP" dirty="0" smtClean="0">
              <a:latin typeface="Times New Roman" pitchFamily="18" charset="0"/>
            </a:endParaRPr>
          </a:p>
          <a:p>
            <a:pPr eaLnBrk="1" hangingPunct="1"/>
            <a:r>
              <a:rPr lang="en-US" altLang="ja-JP" dirty="0" smtClean="0">
                <a:latin typeface="Times New Roman" pitchFamily="18" charset="0"/>
              </a:rPr>
              <a:t>Have the students solve these problems so they are confident that they can do the math.</a:t>
            </a: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B091D-6025-4349-B63D-48717F95B4E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37B1C-2AA9-4593-902A-198C366F236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8B711-B762-458B-9DF1-876BFCA3EEE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586EE-E821-44DD-A191-7629C26721A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1B8EB-B509-4FEC-B987-F24CD75AD2D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7B907-6480-404D-9341-A324CFDEC61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197E9-477F-4F9D-A6CF-53F018145140}" type="slidenum">
              <a:rPr lang="en-US"/>
              <a:pPr/>
              <a:t>28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Discuss the concept of power in electronics. Be</a:t>
            </a:r>
            <a:r>
              <a:rPr lang="en-US" baseline="0" dirty="0" smtClean="0">
                <a:latin typeface="Times New Roman" pitchFamily="18" charset="0"/>
              </a:rPr>
              <a:t> clear that power is a rate of energy consumption. </a:t>
            </a:r>
            <a:r>
              <a:rPr lang="en-US" dirty="0" smtClean="0">
                <a:latin typeface="Times New Roman" pitchFamily="18" charset="0"/>
              </a:rPr>
              <a:t>Students will be familiar with their electric bill</a:t>
            </a:r>
            <a:r>
              <a:rPr lang="en-US" baseline="0" dirty="0" smtClean="0">
                <a:latin typeface="Times New Roman" pitchFamily="18" charset="0"/>
              </a:rPr>
              <a:t> but point out that they are charged for energy (power x time is kilowatts x hours or </a:t>
            </a:r>
            <a:r>
              <a:rPr lang="en-US" baseline="0" dirty="0" err="1" smtClean="0">
                <a:latin typeface="Times New Roman" pitchFamily="18" charset="0"/>
              </a:rPr>
              <a:t>kw</a:t>
            </a:r>
            <a:r>
              <a:rPr lang="en-US" baseline="0" dirty="0" smtClean="0">
                <a:latin typeface="Times New Roman" pitchFamily="18" charset="0"/>
              </a:rPr>
              <a:t>-hr) no matter whether they use the energy quickly (high power) or slowly (low power).</a:t>
            </a:r>
            <a:endParaRPr lang="en-US" dirty="0" smtClean="0">
              <a:latin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 marL="401638" indent="-401638"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 dirty="0" smtClean="0"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en-US" dirty="0" smtClean="0"/>
              <a:t>2014 Technician License Course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2014 Technician License Course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2014 Technician License Course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2014 Technician License Course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2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wer Point Blend HORIZ GRAY copy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2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Technician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License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Course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Chapter 3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13"/>
          <p:cNvSpPr>
            <a:spLocks noChangeArrowheads="1"/>
          </p:cNvSpPr>
          <p:nvPr/>
        </p:nvSpPr>
        <p:spPr bwMode="auto">
          <a:xfrm>
            <a:off x="1371600" y="3657600"/>
            <a:ext cx="640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Lesson Plan Module 5 –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Ohm’s Law, Power, and the Metric System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3 ohms</a:t>
            </a:r>
          </a:p>
          <a:p>
            <a:r>
              <a:rPr lang="en-US" smtClean="0"/>
              <a:t>B. 30 ohms</a:t>
            </a:r>
          </a:p>
          <a:p>
            <a:r>
              <a:rPr lang="en-US" smtClean="0"/>
              <a:t>C. 93 ohms</a:t>
            </a:r>
          </a:p>
          <a:p>
            <a:r>
              <a:rPr lang="en-US" smtClean="0"/>
              <a:t>D. 270 ohms</a:t>
            </a:r>
          </a:p>
          <a:p>
            <a:pPr lvl="1"/>
            <a:r>
              <a:rPr lang="en-US" smtClean="0"/>
              <a:t> T5D04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resistance of a circuit in which a current of 3 amperes flows through a resistor connected to 90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3 ohms</a:t>
            </a:r>
          </a:p>
          <a:p>
            <a:r>
              <a:rPr lang="en-US" b="1" smtClean="0"/>
              <a:t>B. 30 ohms</a:t>
            </a:r>
          </a:p>
          <a:p>
            <a:r>
              <a:rPr lang="en-US" smtClean="0"/>
              <a:t>C. 93 ohms</a:t>
            </a:r>
          </a:p>
          <a:p>
            <a:r>
              <a:rPr lang="en-US" smtClean="0"/>
              <a:t>D. 270 ohms</a:t>
            </a:r>
          </a:p>
          <a:p>
            <a:pPr lvl="1"/>
            <a:r>
              <a:rPr lang="en-US" smtClean="0"/>
              <a:t> T5D04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resistance of a circuit in which a current of 3 amperes flows through a resistor connected to 90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18 ohms</a:t>
            </a:r>
          </a:p>
          <a:p>
            <a:r>
              <a:rPr lang="en-US" smtClean="0"/>
              <a:t>B. 0.125 ohms</a:t>
            </a:r>
          </a:p>
          <a:p>
            <a:r>
              <a:rPr lang="en-US" smtClean="0"/>
              <a:t>C. 8 ohms</a:t>
            </a:r>
          </a:p>
          <a:p>
            <a:r>
              <a:rPr lang="en-US" smtClean="0"/>
              <a:t>D. 13.5 ohms</a:t>
            </a:r>
          </a:p>
          <a:p>
            <a:pPr lvl="1"/>
            <a:r>
              <a:rPr lang="en-US" smtClean="0"/>
              <a:t> T5D05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resistance in a circuit for which the applied voltage is 12 volts and the current flow is 1.5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18 ohms</a:t>
            </a:r>
          </a:p>
          <a:p>
            <a:r>
              <a:rPr lang="en-US" smtClean="0"/>
              <a:t>B. 0.125 ohms</a:t>
            </a:r>
          </a:p>
          <a:p>
            <a:r>
              <a:rPr lang="en-US" b="1" smtClean="0"/>
              <a:t>C. 8 ohms</a:t>
            </a:r>
          </a:p>
          <a:p>
            <a:r>
              <a:rPr lang="en-US" smtClean="0"/>
              <a:t>D. 13.5 ohms</a:t>
            </a:r>
          </a:p>
          <a:p>
            <a:pPr lvl="1"/>
            <a:r>
              <a:rPr lang="en-US" smtClean="0"/>
              <a:t> T5D05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resistance in a circuit for which the applied voltage is 12 volts and the current flow is 1.5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3 ohms</a:t>
            </a:r>
          </a:p>
          <a:p>
            <a:r>
              <a:rPr lang="en-US" smtClean="0"/>
              <a:t>B. 16 ohms</a:t>
            </a:r>
          </a:p>
          <a:p>
            <a:r>
              <a:rPr lang="en-US" smtClean="0"/>
              <a:t>C. 48 ohms</a:t>
            </a:r>
          </a:p>
          <a:p>
            <a:r>
              <a:rPr lang="en-US" smtClean="0"/>
              <a:t>D. 8 ohms</a:t>
            </a:r>
          </a:p>
          <a:p>
            <a:pPr lvl="1"/>
            <a:r>
              <a:rPr lang="en-US" smtClean="0"/>
              <a:t> T5D06 HRLM (3-5)</a:t>
            </a: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resistance of a circuit that draws 4 amperes from a 12-volt source?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3 ohms</a:t>
            </a:r>
          </a:p>
          <a:p>
            <a:r>
              <a:rPr lang="en-US" smtClean="0"/>
              <a:t>B. 16 ohms</a:t>
            </a:r>
          </a:p>
          <a:p>
            <a:r>
              <a:rPr lang="en-US" smtClean="0"/>
              <a:t>C. 48 ohms</a:t>
            </a:r>
          </a:p>
          <a:p>
            <a:r>
              <a:rPr lang="en-US" smtClean="0"/>
              <a:t>D. 8 ohms</a:t>
            </a:r>
          </a:p>
          <a:p>
            <a:pPr lvl="1"/>
            <a:r>
              <a:rPr lang="en-US" smtClean="0"/>
              <a:t> T5D06 HRLM (3-5)</a:t>
            </a: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resistance of a circuit that draws 4 amperes from a 12-volt source?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9600 amperes</a:t>
            </a:r>
          </a:p>
          <a:p>
            <a:r>
              <a:rPr lang="en-US" smtClean="0"/>
              <a:t>B. 200 amperes</a:t>
            </a:r>
          </a:p>
          <a:p>
            <a:r>
              <a:rPr lang="en-US" smtClean="0"/>
              <a:t>C. 0.667 amperes</a:t>
            </a:r>
          </a:p>
          <a:p>
            <a:r>
              <a:rPr lang="en-US" smtClean="0"/>
              <a:t>D. 1.5 amperes</a:t>
            </a:r>
          </a:p>
          <a:p>
            <a:pPr lvl="1"/>
            <a:r>
              <a:rPr lang="en-US" smtClean="0"/>
              <a:t> T5D07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current flow in a circuit with an applied voltage of 120 volts and a resistance of 80 ohms?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9600 amperes</a:t>
            </a:r>
          </a:p>
          <a:p>
            <a:r>
              <a:rPr lang="en-US" smtClean="0"/>
              <a:t>B. 200 amperes</a:t>
            </a:r>
          </a:p>
          <a:p>
            <a:r>
              <a:rPr lang="en-US" smtClean="0"/>
              <a:t>C. 0.667 amperes</a:t>
            </a:r>
          </a:p>
          <a:p>
            <a:r>
              <a:rPr lang="en-US" b="1" smtClean="0"/>
              <a:t>D. 1.5 amperes</a:t>
            </a:r>
          </a:p>
          <a:p>
            <a:pPr lvl="1"/>
            <a:r>
              <a:rPr lang="en-US" smtClean="0"/>
              <a:t> T5D07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current flow in a circuit with an applied voltage of 120 volts and a resistance of 80 ohms?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20,000 amperes</a:t>
            </a:r>
          </a:p>
          <a:p>
            <a:r>
              <a:rPr lang="en-US" smtClean="0"/>
              <a:t>B. 0.5 amperes</a:t>
            </a:r>
          </a:p>
          <a:p>
            <a:r>
              <a:rPr lang="en-US" smtClean="0"/>
              <a:t>C. 2 amperes</a:t>
            </a:r>
          </a:p>
          <a:p>
            <a:r>
              <a:rPr lang="en-US" smtClean="0"/>
              <a:t>D. 100 amperes</a:t>
            </a:r>
          </a:p>
          <a:p>
            <a:pPr lvl="1"/>
            <a:r>
              <a:rPr lang="en-US" smtClean="0"/>
              <a:t> T5D08 HRLM (3-5)</a:t>
            </a: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current flowing through a 100-ohm resistor connected across 200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20,000 amperes</a:t>
            </a:r>
          </a:p>
          <a:p>
            <a:r>
              <a:rPr lang="en-US" smtClean="0"/>
              <a:t>B. 0.5 amperes</a:t>
            </a:r>
          </a:p>
          <a:p>
            <a:r>
              <a:rPr lang="en-US" b="1" smtClean="0"/>
              <a:t>C. 2 amperes</a:t>
            </a:r>
          </a:p>
          <a:p>
            <a:r>
              <a:rPr lang="en-US" smtClean="0"/>
              <a:t>D. 100 amperes</a:t>
            </a:r>
          </a:p>
          <a:p>
            <a:pPr lvl="1"/>
            <a:r>
              <a:rPr lang="en-US" smtClean="0"/>
              <a:t> T5D08 HRLM (3-5)</a:t>
            </a: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current flowing through a 100-ohm resistor connected across 200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/>
              <a:t>Ohm</a:t>
            </a:r>
            <a:r>
              <a:rPr lang="en-US" altLang="ja-JP" sz="4400" dirty="0"/>
              <a:t>’s Law</a:t>
            </a:r>
            <a:endParaRPr lang="en-US" sz="4400" dirty="0"/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648200" y="19812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E </a:t>
            </a:r>
            <a:r>
              <a:rPr lang="en-US" dirty="0" smtClean="0"/>
              <a:t>represents </a:t>
            </a:r>
            <a:r>
              <a:rPr lang="en-US" dirty="0"/>
              <a:t>voltage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Units </a:t>
            </a:r>
            <a:r>
              <a:rPr lang="en-US" sz="2000" dirty="0" smtClean="0"/>
              <a:t>– volts (V)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 </a:t>
            </a:r>
            <a:r>
              <a:rPr lang="en-US" dirty="0" smtClean="0"/>
              <a:t>represents </a:t>
            </a:r>
            <a:r>
              <a:rPr lang="en-US" dirty="0"/>
              <a:t>current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Units </a:t>
            </a:r>
            <a:r>
              <a:rPr lang="en-US" sz="2000" dirty="0" smtClean="0"/>
              <a:t>– amperes (A)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R </a:t>
            </a:r>
            <a:r>
              <a:rPr lang="en-US" dirty="0" smtClean="0"/>
              <a:t>represents </a:t>
            </a:r>
            <a:r>
              <a:rPr lang="en-US" dirty="0"/>
              <a:t>resistance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Units </a:t>
            </a:r>
            <a:r>
              <a:rPr lang="en-US" sz="2000" dirty="0" smtClean="0"/>
              <a:t>– ohms (</a:t>
            </a:r>
            <a:r>
              <a:rPr lang="el-GR" sz="2000" dirty="0" smtClean="0">
                <a:latin typeface="Times New Roman"/>
                <a:cs typeface="Times New Roman"/>
              </a:rPr>
              <a:t>Ω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dirty="0" smtClean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R = E / 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I </a:t>
            </a:r>
            <a:r>
              <a:rPr lang="en-US" sz="2800" dirty="0"/>
              <a:t>= </a:t>
            </a:r>
            <a:r>
              <a:rPr lang="en-US" sz="2800" dirty="0" smtClean="0"/>
              <a:t>E / R</a:t>
            </a:r>
            <a:endParaRPr lang="en-US" sz="28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E = I x R</a:t>
            </a:r>
          </a:p>
        </p:txBody>
      </p:sp>
      <p:pic>
        <p:nvPicPr>
          <p:cNvPr id="24579" name="Picture 6" descr="ARRL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717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2014 Technician License Course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24,000 amperes</a:t>
            </a:r>
          </a:p>
          <a:p>
            <a:r>
              <a:rPr lang="en-US" smtClean="0"/>
              <a:t>B. 0.1 amperes</a:t>
            </a:r>
          </a:p>
          <a:p>
            <a:r>
              <a:rPr lang="en-US" smtClean="0"/>
              <a:t>C. 10 amperes</a:t>
            </a:r>
          </a:p>
          <a:p>
            <a:r>
              <a:rPr lang="en-US" smtClean="0"/>
              <a:t>D. 216 amperes</a:t>
            </a:r>
          </a:p>
          <a:p>
            <a:pPr lvl="1"/>
            <a:r>
              <a:rPr lang="en-US" smtClean="0"/>
              <a:t> T5D09 HRLM (3-5)</a:t>
            </a: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current flowing through a 24-ohm resistor connected across 240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24,000 amperes</a:t>
            </a:r>
          </a:p>
          <a:p>
            <a:r>
              <a:rPr lang="en-US" smtClean="0"/>
              <a:t>B. 0.1 amperes</a:t>
            </a:r>
          </a:p>
          <a:p>
            <a:r>
              <a:rPr lang="en-US" b="1" smtClean="0"/>
              <a:t>C. 10 amperes</a:t>
            </a:r>
          </a:p>
          <a:p>
            <a:r>
              <a:rPr lang="en-US" smtClean="0"/>
              <a:t>D. 216 amperes</a:t>
            </a:r>
          </a:p>
          <a:p>
            <a:pPr lvl="1"/>
            <a:r>
              <a:rPr lang="en-US" smtClean="0"/>
              <a:t> T5D09 HRLM (3-5)</a:t>
            </a: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current flowing through a 24-ohm resistor connected across 240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 volt</a:t>
            </a:r>
          </a:p>
          <a:p>
            <a:r>
              <a:rPr lang="en-US" smtClean="0"/>
              <a:t>B. 0.25 volts</a:t>
            </a:r>
          </a:p>
          <a:p>
            <a:r>
              <a:rPr lang="en-US" smtClean="0"/>
              <a:t>C. 2.5 volts</a:t>
            </a:r>
          </a:p>
          <a:p>
            <a:r>
              <a:rPr lang="en-US" smtClean="0"/>
              <a:t>D. 1.5 volts</a:t>
            </a:r>
          </a:p>
          <a:p>
            <a:pPr lvl="1"/>
            <a:r>
              <a:rPr lang="en-US" smtClean="0"/>
              <a:t> T5D10 HRLM (3-5)</a:t>
            </a: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2-ohm resistor if a current of 0.5 amperes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1 volt</a:t>
            </a:r>
          </a:p>
          <a:p>
            <a:r>
              <a:rPr lang="en-US" smtClean="0"/>
              <a:t>B. 0.25 volts</a:t>
            </a:r>
          </a:p>
          <a:p>
            <a:r>
              <a:rPr lang="en-US" smtClean="0"/>
              <a:t>C. 2.5 volts</a:t>
            </a:r>
          </a:p>
          <a:p>
            <a:r>
              <a:rPr lang="en-US" smtClean="0"/>
              <a:t>D. 1.5 volts</a:t>
            </a:r>
          </a:p>
          <a:p>
            <a:pPr lvl="1"/>
            <a:r>
              <a:rPr lang="en-US" smtClean="0"/>
              <a:t> T5D10 HRLM (3-5)</a:t>
            </a:r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2-ohm resistor if a current of 0.5 amperes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 volt</a:t>
            </a:r>
          </a:p>
          <a:p>
            <a:r>
              <a:rPr lang="en-US" smtClean="0"/>
              <a:t>B. 10 volts</a:t>
            </a:r>
          </a:p>
          <a:p>
            <a:r>
              <a:rPr lang="en-US" smtClean="0"/>
              <a:t>C. 11 volts</a:t>
            </a:r>
          </a:p>
          <a:p>
            <a:r>
              <a:rPr lang="en-US" smtClean="0"/>
              <a:t>D. 9 volts</a:t>
            </a:r>
          </a:p>
          <a:p>
            <a:pPr lvl="1"/>
            <a:r>
              <a:rPr lang="en-US" smtClean="0"/>
              <a:t> T5D11 HRLM (3-5)</a:t>
            </a:r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10-ohm resistor if a current of 1 ampere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 volt</a:t>
            </a:r>
          </a:p>
          <a:p>
            <a:r>
              <a:rPr lang="en-US" b="1" smtClean="0"/>
              <a:t>B. 10 volts</a:t>
            </a:r>
          </a:p>
          <a:p>
            <a:r>
              <a:rPr lang="en-US" smtClean="0"/>
              <a:t>C. 11 volts</a:t>
            </a:r>
          </a:p>
          <a:p>
            <a:r>
              <a:rPr lang="en-US" smtClean="0"/>
              <a:t>D. 9 volts</a:t>
            </a:r>
          </a:p>
          <a:p>
            <a:pPr lvl="1"/>
            <a:r>
              <a:rPr lang="en-US" smtClean="0"/>
              <a:t> T5D11 HRLM (3-5)</a:t>
            </a:r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10-ohm resistor if a current of 1 ampere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8 volts</a:t>
            </a:r>
          </a:p>
          <a:p>
            <a:r>
              <a:rPr lang="en-US" smtClean="0"/>
              <a:t>B. 0.2 volts</a:t>
            </a:r>
          </a:p>
          <a:p>
            <a:r>
              <a:rPr lang="en-US" smtClean="0"/>
              <a:t>C. 12 volts</a:t>
            </a:r>
          </a:p>
          <a:p>
            <a:r>
              <a:rPr lang="en-US" smtClean="0"/>
              <a:t>D. 20 volts</a:t>
            </a:r>
          </a:p>
          <a:p>
            <a:pPr lvl="1"/>
            <a:r>
              <a:rPr lang="en-US" smtClean="0"/>
              <a:t> T5D12 HRLM (3-5)</a:t>
            </a:r>
          </a:p>
        </p:txBody>
      </p:sp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10-ohm resistor if a current of 2 amperes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8 volts</a:t>
            </a:r>
          </a:p>
          <a:p>
            <a:r>
              <a:rPr lang="en-US" smtClean="0"/>
              <a:t>B. 0.2 volts</a:t>
            </a:r>
          </a:p>
          <a:p>
            <a:r>
              <a:rPr lang="en-US" smtClean="0"/>
              <a:t>C. 12 volts</a:t>
            </a:r>
          </a:p>
          <a:p>
            <a:r>
              <a:rPr lang="en-US" b="1" smtClean="0"/>
              <a:t>D. 20 volts</a:t>
            </a:r>
          </a:p>
          <a:p>
            <a:pPr lvl="1"/>
            <a:r>
              <a:rPr lang="en-US" smtClean="0"/>
              <a:t> T5D12 HRLM (3-5)</a:t>
            </a:r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10-ohm resistor if a current of 2 amperes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 smtClean="0">
                <a:latin typeface="+mj-lt"/>
                <a:ea typeface="+mn-ea"/>
                <a:cs typeface="Arial" charset="0"/>
              </a:rPr>
              <a:t>Power - Electrons </a:t>
            </a:r>
            <a:r>
              <a:rPr lang="en-US" sz="4400" dirty="0">
                <a:latin typeface="+mj-lt"/>
                <a:ea typeface="+mn-ea"/>
                <a:cs typeface="Arial" charset="0"/>
              </a:rPr>
              <a:t>Doing </a:t>
            </a:r>
            <a:r>
              <a:rPr lang="en-US" sz="4400" dirty="0" smtClean="0">
                <a:latin typeface="+mj-lt"/>
                <a:ea typeface="+mn-ea"/>
                <a:cs typeface="Arial" charset="0"/>
              </a:rPr>
              <a:t>Work and Expending Energy</a:t>
            </a:r>
            <a:endParaRPr lang="en-US" sz="4400" dirty="0">
              <a:latin typeface="+mj-lt"/>
              <a:ea typeface="+mn-ea"/>
              <a:cs typeface="Arial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latin typeface="+mn-lt"/>
                <a:ea typeface="+mn-ea"/>
                <a:cs typeface="Arial" charset="0"/>
              </a:rPr>
              <a:t>Any time energy is expended, power is consumed.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latin typeface="+mn-lt"/>
                <a:ea typeface="+mn-ea"/>
                <a:cs typeface="Arial" charset="0"/>
              </a:rPr>
              <a:t>Electrons moving through resistance expend electrical energy and consume power.</a:t>
            </a:r>
            <a:endParaRPr lang="en-US" sz="3200" dirty="0">
              <a:latin typeface="+mn-lt"/>
              <a:ea typeface="+mn-ea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cs typeface="Arial" charset="0"/>
              </a:rPr>
              <a:t>Power is the rate at which energy is </a:t>
            </a:r>
            <a:r>
              <a:rPr lang="en-US" sz="3200" dirty="0" smtClean="0">
                <a:cs typeface="Arial" charset="0"/>
              </a:rPr>
              <a:t>consumed</a:t>
            </a:r>
            <a:r>
              <a:rPr lang="en-US" sz="3200" dirty="0"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latin typeface="+mn-lt"/>
                <a:ea typeface="+mn-ea"/>
                <a:cs typeface="Arial" charset="0"/>
              </a:rPr>
              <a:t>Power </a:t>
            </a:r>
            <a:r>
              <a:rPr lang="en-US" sz="3200" dirty="0">
                <a:latin typeface="+mn-lt"/>
                <a:ea typeface="+mn-ea"/>
                <a:cs typeface="Arial" charset="0"/>
              </a:rPr>
              <a:t>is measured in </a:t>
            </a:r>
            <a:r>
              <a:rPr lang="en-US" sz="3200" dirty="0" smtClean="0">
                <a:latin typeface="+mn-lt"/>
                <a:ea typeface="+mn-ea"/>
                <a:cs typeface="Arial" charset="0"/>
              </a:rPr>
              <a:t>units </a:t>
            </a:r>
            <a:r>
              <a:rPr lang="en-US" sz="3200" dirty="0">
                <a:latin typeface="+mn-lt"/>
                <a:ea typeface="+mn-ea"/>
                <a:cs typeface="Arial" charset="0"/>
              </a:rPr>
              <a:t>of watts (W</a:t>
            </a:r>
            <a:r>
              <a:rPr lang="en-US" sz="3200" dirty="0" smtClean="0">
                <a:latin typeface="+mn-lt"/>
                <a:ea typeface="+mn-ea"/>
                <a:cs typeface="Arial" charset="0"/>
              </a:rPr>
              <a:t>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/>
              <a:t>Power </a:t>
            </a:r>
            <a:r>
              <a:rPr lang="en-US" sz="4400" dirty="0" smtClean="0"/>
              <a:t>Equation</a:t>
            </a:r>
            <a:endParaRPr lang="en-US" sz="4400" dirty="0"/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Power is </a:t>
            </a:r>
            <a:r>
              <a:rPr lang="en-US" sz="3200" dirty="0" smtClean="0"/>
              <a:t>calculated as the product of voltage and current</a:t>
            </a:r>
            <a:endParaRPr lang="en-US" sz="3200" dirty="0"/>
          </a:p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	P </a:t>
            </a:r>
            <a:r>
              <a:rPr lang="en-US" sz="2800" dirty="0"/>
              <a:t>= E x I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	E </a:t>
            </a:r>
            <a:r>
              <a:rPr lang="en-US" sz="2800" dirty="0"/>
              <a:t>= </a:t>
            </a:r>
            <a:r>
              <a:rPr lang="en-US" sz="2800" dirty="0" smtClean="0"/>
              <a:t>P / I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	I </a:t>
            </a:r>
            <a:r>
              <a:rPr lang="en-US" sz="2800" dirty="0"/>
              <a:t>= </a:t>
            </a:r>
            <a:r>
              <a:rPr lang="en-US" sz="2800" dirty="0" smtClean="0"/>
              <a:t>P / 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Like</a:t>
            </a:r>
            <a:r>
              <a:rPr lang="en-US" sz="2800" dirty="0" smtClean="0"/>
              <a:t> Ohm’s Law, if you know two of the values, you can calculate the third.</a:t>
            </a:r>
          </a:p>
          <a:p>
            <a:pPr marL="742950" lvl="1" indent="-285750">
              <a:spcBef>
                <a:spcPct val="20000"/>
              </a:spcBef>
            </a:pPr>
            <a:endParaRPr lang="en-US" sz="28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1914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667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/>
              <a:t>Practice Questions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667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/>
              <a:t>Practice Questions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A. Volts</a:t>
            </a:r>
          </a:p>
          <a:p>
            <a:r>
              <a:rPr lang="en-US" dirty="0" smtClean="0"/>
              <a:t>B. Watts</a:t>
            </a:r>
          </a:p>
          <a:p>
            <a:r>
              <a:rPr lang="en-US" dirty="0" smtClean="0"/>
              <a:t>C. Ohms</a:t>
            </a:r>
          </a:p>
          <a:p>
            <a:r>
              <a:rPr lang="en-US" dirty="0" smtClean="0"/>
              <a:t>D. Amperes</a:t>
            </a:r>
          </a:p>
          <a:p>
            <a:pPr lvl="1"/>
            <a:r>
              <a:rPr lang="en-US" dirty="0" smtClean="0"/>
              <a:t> T5A02 HRLM (3-5)</a:t>
            </a: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Electrical power is measured in which of the following units?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Volts</a:t>
            </a:r>
          </a:p>
          <a:p>
            <a:r>
              <a:rPr lang="en-US" b="1" smtClean="0"/>
              <a:t>B. Watts</a:t>
            </a:r>
          </a:p>
          <a:p>
            <a:r>
              <a:rPr lang="en-US" smtClean="0"/>
              <a:t>C. Ohms</a:t>
            </a:r>
          </a:p>
          <a:p>
            <a:r>
              <a:rPr lang="en-US" smtClean="0"/>
              <a:t>D. Amperes</a:t>
            </a:r>
          </a:p>
          <a:p>
            <a:pPr lvl="1"/>
            <a:r>
              <a:rPr lang="en-US" smtClean="0"/>
              <a:t> T5A02 HRLM (3-5)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Electrical power is measured in which of the following units?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Resistance</a:t>
            </a:r>
          </a:p>
          <a:p>
            <a:r>
              <a:rPr lang="en-US" smtClean="0"/>
              <a:t>B. Current</a:t>
            </a:r>
          </a:p>
          <a:p>
            <a:r>
              <a:rPr lang="en-US" smtClean="0"/>
              <a:t>C. Power</a:t>
            </a:r>
          </a:p>
          <a:p>
            <a:r>
              <a:rPr lang="en-US" smtClean="0"/>
              <a:t>D. Voltage</a:t>
            </a:r>
          </a:p>
          <a:p>
            <a:pPr lvl="1"/>
            <a:r>
              <a:rPr lang="en-US" smtClean="0"/>
              <a:t> T5A10 HRLM (3-5)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term describes the rate at which electrical energy is used?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Resistance</a:t>
            </a:r>
          </a:p>
          <a:p>
            <a:r>
              <a:rPr lang="en-US" smtClean="0"/>
              <a:t>B. Current</a:t>
            </a:r>
          </a:p>
          <a:p>
            <a:r>
              <a:rPr lang="en-US" b="1" smtClean="0"/>
              <a:t>C. Power</a:t>
            </a:r>
          </a:p>
          <a:p>
            <a:r>
              <a:rPr lang="en-US" smtClean="0"/>
              <a:t>D. Voltage</a:t>
            </a:r>
          </a:p>
          <a:p>
            <a:pPr lvl="1"/>
            <a:r>
              <a:rPr lang="en-US" smtClean="0"/>
              <a:t> T5A10 HRLM (3-5)</a:t>
            </a: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term describes the rate at which electrical energy is used?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Power (P) equals voltage (E) multiplied by current (I)</a:t>
            </a:r>
          </a:p>
          <a:p>
            <a:r>
              <a:rPr lang="en-US" smtClean="0"/>
              <a:t>B. Power (P) equals voltage (E) divided by current (I)</a:t>
            </a:r>
          </a:p>
          <a:p>
            <a:r>
              <a:rPr lang="en-US" smtClean="0"/>
              <a:t>C. Power (P) equals voltage (E) minus current (I)</a:t>
            </a:r>
          </a:p>
          <a:p>
            <a:r>
              <a:rPr lang="en-US" smtClean="0"/>
              <a:t>D. Power (P) equals voltage (E) plus current (I)</a:t>
            </a:r>
          </a:p>
          <a:p>
            <a:pPr lvl="1"/>
            <a:r>
              <a:rPr lang="en-US" smtClean="0"/>
              <a:t> T5C08 HRLM (3-5)</a:t>
            </a:r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formula used to calculate electrical power in a DC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Power (P) equals voltage (E) multiplied by current (I)</a:t>
            </a:r>
          </a:p>
          <a:p>
            <a:r>
              <a:rPr lang="en-US" smtClean="0"/>
              <a:t>B. Power (P) equals voltage (E) divided by current (I)</a:t>
            </a:r>
          </a:p>
          <a:p>
            <a:r>
              <a:rPr lang="en-US" smtClean="0"/>
              <a:t>C. Power (P) equals voltage (E) minus current (I)</a:t>
            </a:r>
          </a:p>
          <a:p>
            <a:r>
              <a:rPr lang="en-US" smtClean="0"/>
              <a:t>D. Power (P) equals voltage (E) plus current (I)</a:t>
            </a:r>
          </a:p>
          <a:p>
            <a:pPr lvl="1"/>
            <a:r>
              <a:rPr lang="en-US" smtClean="0"/>
              <a:t> T5C08 HRLM (3-5)</a:t>
            </a:r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formula used to calculate electrical power in a DC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138 watts</a:t>
            </a:r>
          </a:p>
          <a:p>
            <a:r>
              <a:rPr lang="en-US" smtClean="0"/>
              <a:t>B. 0.7 watts</a:t>
            </a:r>
          </a:p>
          <a:p>
            <a:r>
              <a:rPr lang="en-US" smtClean="0"/>
              <a:t>C. 23.8 watts</a:t>
            </a:r>
          </a:p>
          <a:p>
            <a:r>
              <a:rPr lang="en-US" smtClean="0"/>
              <a:t>D. 3.8 watts</a:t>
            </a:r>
          </a:p>
          <a:p>
            <a:pPr lvl="1"/>
            <a:r>
              <a:rPr lang="en-US" smtClean="0"/>
              <a:t> T5C09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much power is being used in a circuit when the applied voltage is 13.8 volts DC and the current is 10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138 watts</a:t>
            </a:r>
          </a:p>
          <a:p>
            <a:r>
              <a:rPr lang="en-US" smtClean="0"/>
              <a:t>B. 0.7 watts</a:t>
            </a:r>
          </a:p>
          <a:p>
            <a:r>
              <a:rPr lang="en-US" smtClean="0"/>
              <a:t>C. 23.8 watts</a:t>
            </a:r>
          </a:p>
          <a:p>
            <a:r>
              <a:rPr lang="en-US" smtClean="0"/>
              <a:t>D. 3.8 watts</a:t>
            </a:r>
          </a:p>
          <a:p>
            <a:pPr lvl="1"/>
            <a:r>
              <a:rPr lang="en-US" smtClean="0"/>
              <a:t> T5C09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much power is being used in a circuit when the applied voltage is 13.8 volts DC and the current is 10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4.8 watts</a:t>
            </a:r>
          </a:p>
          <a:p>
            <a:r>
              <a:rPr lang="en-US" smtClean="0"/>
              <a:t>B. 30 watts</a:t>
            </a:r>
          </a:p>
          <a:p>
            <a:r>
              <a:rPr lang="en-US" smtClean="0"/>
              <a:t>C. 14.5 watts</a:t>
            </a:r>
          </a:p>
          <a:p>
            <a:r>
              <a:rPr lang="en-US" smtClean="0"/>
              <a:t>D. 0.208 watts</a:t>
            </a:r>
          </a:p>
          <a:p>
            <a:pPr lvl="1"/>
            <a:r>
              <a:rPr lang="en-US" smtClean="0"/>
              <a:t> T5C10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much power is being used in a circuit when the applied voltage is 12 volts DC and the current is 2.5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pc="-10" dirty="0" smtClean="0">
                <a:latin typeface="Arial"/>
                <a:ea typeface="ＭＳ Ｐゴシック" charset="0"/>
                <a:cs typeface="+mn-cs"/>
              </a:rPr>
              <a:t>A. Current (I) equals voltage (E) multiplied by resistance (R)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B. Current (I) equals voltage (E) divided by resistance (R)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C. Current (I) equals voltage (E) added to resistance (R)</a:t>
            </a:r>
          </a:p>
          <a:p>
            <a:pPr>
              <a:defRPr/>
            </a:pPr>
            <a:r>
              <a:rPr lang="pt-BR" dirty="0" smtClean="0">
                <a:latin typeface="Arial"/>
                <a:ea typeface="ＭＳ Ｐゴシック" charset="0"/>
                <a:cs typeface="+mn-cs"/>
              </a:rPr>
              <a:t>D. Current (I) equals voltage (E) minus resistance (R)</a:t>
            </a:r>
          </a:p>
          <a:p>
            <a:pPr lvl="1">
              <a:defRPr/>
            </a:pPr>
            <a:r>
              <a:rPr lang="en-US" dirty="0" smtClean="0">
                <a:latin typeface="Arial"/>
                <a:ea typeface="ＭＳ Ｐゴシック" charset="0"/>
              </a:rPr>
              <a:t> T5D01 HRLM (3-4)</a:t>
            </a: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current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4.8 watts</a:t>
            </a:r>
          </a:p>
          <a:p>
            <a:r>
              <a:rPr lang="en-US" b="1" smtClean="0"/>
              <a:t>B. 30 watts</a:t>
            </a:r>
          </a:p>
          <a:p>
            <a:r>
              <a:rPr lang="en-US" smtClean="0"/>
              <a:t>C. 14.5 watts</a:t>
            </a:r>
          </a:p>
          <a:p>
            <a:r>
              <a:rPr lang="en-US" smtClean="0"/>
              <a:t>D. 0.208 watts</a:t>
            </a:r>
          </a:p>
          <a:p>
            <a:pPr lvl="1"/>
            <a:r>
              <a:rPr lang="en-US" smtClean="0"/>
              <a:t> T5C10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much power is being used in a circuit when the applied voltage is 12 volts DC and the current is 2.5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0.1 amperes</a:t>
            </a:r>
          </a:p>
          <a:p>
            <a:r>
              <a:rPr lang="en-US" smtClean="0"/>
              <a:t>B. 10 amperes</a:t>
            </a:r>
          </a:p>
          <a:p>
            <a:r>
              <a:rPr lang="en-US" smtClean="0"/>
              <a:t>C. 12 amperes</a:t>
            </a:r>
          </a:p>
          <a:p>
            <a:r>
              <a:rPr lang="en-US" smtClean="0"/>
              <a:t>D. 132 amperes</a:t>
            </a:r>
          </a:p>
          <a:p>
            <a:pPr lvl="1"/>
            <a:r>
              <a:rPr lang="en-US" smtClean="0"/>
              <a:t> T5C11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many amperes are flowing in a circuit when the applied voltage is 12 volts DC and the load is 120 watts?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0.1 amperes</a:t>
            </a:r>
          </a:p>
          <a:p>
            <a:r>
              <a:rPr lang="en-US" b="1" smtClean="0"/>
              <a:t>B. 10 amperes</a:t>
            </a:r>
          </a:p>
          <a:p>
            <a:r>
              <a:rPr lang="en-US" smtClean="0"/>
              <a:t>C. 12 amperes</a:t>
            </a:r>
          </a:p>
          <a:p>
            <a:r>
              <a:rPr lang="en-US" smtClean="0"/>
              <a:t>D. 132 amperes</a:t>
            </a:r>
          </a:p>
          <a:p>
            <a:pPr lvl="1"/>
            <a:r>
              <a:rPr lang="en-US" smtClean="0"/>
              <a:t> T5C11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many amperes are flowing in a circuit when the applied voltage is 12 volts DC and the load is 120 watts?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/>
              <a:t>Metric </a:t>
            </a:r>
            <a:r>
              <a:rPr lang="en-US" sz="4400" dirty="0" smtClean="0"/>
              <a:t>Prefixes</a:t>
            </a:r>
            <a:endParaRPr lang="en-US" sz="4400" dirty="0"/>
          </a:p>
        </p:txBody>
      </p:sp>
      <p:pic>
        <p:nvPicPr>
          <p:cNvPr id="7170" name="Picture 5" descr="Table 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4267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/>
              <a:t>Electrical Units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1752600"/>
          <a:ext cx="6858000" cy="3205478"/>
        </p:xfrm>
        <a:graphic>
          <a:graphicData uri="http://schemas.openxmlformats.org/drawingml/2006/table">
            <a:tbl>
              <a:tblPr/>
              <a:tblGrid>
                <a:gridCol w="1298657"/>
                <a:gridCol w="1397651"/>
                <a:gridCol w="4161692"/>
              </a:tblGrid>
              <a:tr h="28760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mbria"/>
                          <a:ea typeface="Times New Roman"/>
                          <a:cs typeface="Times New Roman"/>
                        </a:rPr>
                        <a:t>Electrical Units and Their Namesakes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Cambria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Calibri"/>
                          <a:ea typeface="Calibri"/>
                          <a:cs typeface="Times New Roman"/>
                        </a:rPr>
                        <a:t>Measures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Calibri"/>
                          <a:ea typeface="Calibri"/>
                          <a:cs typeface="Times New Roman"/>
                        </a:rPr>
                        <a:t>Named for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7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mbria"/>
                          <a:ea typeface="Times New Roman"/>
                          <a:cs typeface="Times New Roman"/>
                        </a:rPr>
                        <a:t>Ampere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current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Andree Marie Ampere (1775 – 1836)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Coulomb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charge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Charles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Augustin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Coulomb (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1736 – 1806)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7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Farad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capacitance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Michael Faraday (1791 – 1867)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Henry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inductance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Joseph Henry (1797 – 1878)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7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Hertz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frequency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Heinrich Hertz (1857 – 1894)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Ohm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resistance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George Simon Ohm (1787 – 1854)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7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Watt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James Watt (1736 – 1819)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mbria"/>
                          <a:ea typeface="Times New Roman"/>
                          <a:cs typeface="Times New Roman"/>
                        </a:rPr>
                        <a:t>Volt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voltage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Alessandro Giuseppe Antonio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Anastasio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Volta (1745 – 1827)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3" marR="6252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15 milliamperes</a:t>
            </a:r>
          </a:p>
          <a:p>
            <a:r>
              <a:rPr lang="en-US" smtClean="0"/>
              <a:t>B. 150 milliamperes</a:t>
            </a:r>
          </a:p>
          <a:p>
            <a:r>
              <a:rPr lang="en-US" smtClean="0"/>
              <a:t>C. 1,500 milliamperes</a:t>
            </a:r>
          </a:p>
          <a:p>
            <a:r>
              <a:rPr lang="en-US" smtClean="0"/>
              <a:t>D. 15,000 milliamperes</a:t>
            </a:r>
          </a:p>
          <a:p>
            <a:pPr lvl="1"/>
            <a:r>
              <a:rPr lang="en-US" smtClean="0"/>
              <a:t> T5B01 HRLM (2-2)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milliamperes is 1.5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15 milliamperes</a:t>
            </a:r>
          </a:p>
          <a:p>
            <a:r>
              <a:rPr lang="en-US" smtClean="0"/>
              <a:t>B. 150 milliamperes</a:t>
            </a:r>
          </a:p>
          <a:p>
            <a:r>
              <a:rPr lang="en-US" b="1" smtClean="0"/>
              <a:t>C. 1,500 milliamperes</a:t>
            </a:r>
          </a:p>
          <a:p>
            <a:r>
              <a:rPr lang="en-US" smtClean="0"/>
              <a:t>D. 15,000 milliamperes</a:t>
            </a:r>
          </a:p>
          <a:p>
            <a:pPr lvl="1"/>
            <a:r>
              <a:rPr lang="en-US" smtClean="0"/>
              <a:t> T5B01 HRLM (2-2)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milliamperes is 1.5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1500 kHz</a:t>
            </a:r>
          </a:p>
          <a:p>
            <a:r>
              <a:rPr lang="en-US" smtClean="0"/>
              <a:t>B. 1500 MHz</a:t>
            </a:r>
          </a:p>
          <a:p>
            <a:r>
              <a:rPr lang="en-US" smtClean="0"/>
              <a:t>C. 15 GHz</a:t>
            </a:r>
          </a:p>
          <a:p>
            <a:r>
              <a:rPr lang="en-US" smtClean="0"/>
              <a:t>D. 150 kHz</a:t>
            </a:r>
          </a:p>
          <a:p>
            <a:pPr lvl="1"/>
            <a:r>
              <a:rPr lang="en-US" smtClean="0"/>
              <a:t> T5B02 HRLM (2-2)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another way to specify a radio signal frequency of 1,500,000 hertz?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1500 kHz</a:t>
            </a:r>
          </a:p>
          <a:p>
            <a:r>
              <a:rPr lang="en-US" smtClean="0"/>
              <a:t>B. 1500 MHz</a:t>
            </a:r>
          </a:p>
          <a:p>
            <a:r>
              <a:rPr lang="en-US" smtClean="0"/>
              <a:t>C. 15 GHz</a:t>
            </a:r>
          </a:p>
          <a:p>
            <a:r>
              <a:rPr lang="en-US" smtClean="0"/>
              <a:t>D. 150 kHz</a:t>
            </a:r>
          </a:p>
          <a:p>
            <a:pPr lvl="1"/>
            <a:r>
              <a:rPr lang="en-US" smtClean="0"/>
              <a:t> T5B02 HRLM (2-2)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another way to specify a radio signal frequency of 1,500,000 hertz?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One one-thousandth of a volt</a:t>
            </a:r>
          </a:p>
          <a:p>
            <a:r>
              <a:rPr lang="en-US" smtClean="0"/>
              <a:t>B. One hundred volts</a:t>
            </a:r>
          </a:p>
          <a:p>
            <a:r>
              <a:rPr lang="en-US" smtClean="0"/>
              <a:t>C. One thousand volts</a:t>
            </a:r>
          </a:p>
          <a:p>
            <a:r>
              <a:rPr lang="en-US" smtClean="0"/>
              <a:t>D. One million volts</a:t>
            </a:r>
          </a:p>
          <a:p>
            <a:pPr lvl="1"/>
            <a:r>
              <a:rPr lang="en-US" smtClean="0"/>
              <a:t> T5B03 HRLM (2-2)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volts are equal to one kilovolt?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pc="-10" dirty="0" smtClean="0">
                <a:latin typeface="Arial"/>
                <a:ea typeface="ＭＳ Ｐゴシック" charset="0"/>
                <a:cs typeface="+mn-cs"/>
              </a:rPr>
              <a:t>A. Current (I) equals voltage (E) multiplied by resistance (R)</a:t>
            </a:r>
          </a:p>
          <a:p>
            <a:pPr>
              <a:defRPr/>
            </a:pPr>
            <a:r>
              <a:rPr lang="en-US" b="1" spc="-30" dirty="0" smtClean="0">
                <a:latin typeface="Arial"/>
                <a:ea typeface="ＭＳ Ｐゴシック" charset="0"/>
                <a:cs typeface="+mn-cs"/>
              </a:rPr>
              <a:t>B. Current (I) equals voltage (E) divided by resistance (R)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C. Current (I) equals voltage (E) added to resistance (R)</a:t>
            </a:r>
          </a:p>
          <a:p>
            <a:pPr>
              <a:defRPr/>
            </a:pPr>
            <a:r>
              <a:rPr lang="pt-BR" dirty="0" smtClean="0">
                <a:latin typeface="Arial"/>
                <a:ea typeface="ＭＳ Ｐゴシック" charset="0"/>
                <a:cs typeface="+mn-cs"/>
              </a:rPr>
              <a:t>D.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Current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I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equals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voltage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(E)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minus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resistance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Arial"/>
                <a:ea typeface="ＭＳ Ｐゴシック" charset="0"/>
              </a:rPr>
              <a:t> T5D01 HRLM (3-4)</a:t>
            </a: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current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One one-thousandth of a volt</a:t>
            </a:r>
          </a:p>
          <a:p>
            <a:r>
              <a:rPr lang="en-US" smtClean="0"/>
              <a:t>B. One hundred volts</a:t>
            </a:r>
          </a:p>
          <a:p>
            <a:r>
              <a:rPr lang="en-US" b="1" smtClean="0"/>
              <a:t>C. One thousand volts</a:t>
            </a:r>
          </a:p>
          <a:p>
            <a:r>
              <a:rPr lang="en-US" smtClean="0"/>
              <a:t>D. One million volts</a:t>
            </a:r>
          </a:p>
          <a:p>
            <a:pPr lvl="1"/>
            <a:r>
              <a:rPr lang="en-US" smtClean="0"/>
              <a:t> T5B03 HRLM (2-2)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volts are equal to one kilovolt?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One one-millionth of a volt</a:t>
            </a:r>
          </a:p>
          <a:p>
            <a:r>
              <a:rPr lang="en-US" smtClean="0"/>
              <a:t>B. One million volts</a:t>
            </a:r>
          </a:p>
          <a:p>
            <a:r>
              <a:rPr lang="en-US" smtClean="0"/>
              <a:t>C. One thousand kilovolts</a:t>
            </a:r>
          </a:p>
          <a:p>
            <a:r>
              <a:rPr lang="en-US" smtClean="0"/>
              <a:t>D. One one-thousandth of a volt</a:t>
            </a:r>
          </a:p>
          <a:p>
            <a:pPr lvl="1"/>
            <a:r>
              <a:rPr lang="en-US" smtClean="0"/>
              <a:t> T5B04 HRLM (2-2)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volts are equal to one microvolt?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One one-millionth of a volt</a:t>
            </a:r>
          </a:p>
          <a:p>
            <a:r>
              <a:rPr lang="en-US" smtClean="0"/>
              <a:t>B. One million volts</a:t>
            </a:r>
          </a:p>
          <a:p>
            <a:r>
              <a:rPr lang="en-US" smtClean="0"/>
              <a:t>C. One thousand kilovolts</a:t>
            </a:r>
          </a:p>
          <a:p>
            <a:r>
              <a:rPr lang="en-US" smtClean="0"/>
              <a:t>D. One one-thousandth of a volt</a:t>
            </a:r>
          </a:p>
          <a:p>
            <a:pPr lvl="1"/>
            <a:r>
              <a:rPr lang="en-US" smtClean="0"/>
              <a:t> T5B04 HRLM (2-2)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volts are equal to one microvolt?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0.02 watts</a:t>
            </a:r>
          </a:p>
          <a:p>
            <a:r>
              <a:rPr lang="en-US" smtClean="0"/>
              <a:t>B. 0.5 watts</a:t>
            </a:r>
          </a:p>
          <a:p>
            <a:r>
              <a:rPr lang="en-US" smtClean="0"/>
              <a:t>C. 5 watts</a:t>
            </a:r>
          </a:p>
          <a:p>
            <a:r>
              <a:rPr lang="en-US" smtClean="0"/>
              <a:t>D. 50 watts</a:t>
            </a:r>
          </a:p>
          <a:p>
            <a:pPr lvl="1"/>
            <a:r>
              <a:rPr lang="en-US" smtClean="0"/>
              <a:t> T5B05 HRLM (2-2)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of the following is equivalent to 500 milliwatts?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0.02 watts</a:t>
            </a:r>
          </a:p>
          <a:p>
            <a:r>
              <a:rPr lang="en-US" b="1" smtClean="0"/>
              <a:t>B. 0.5 watts</a:t>
            </a:r>
          </a:p>
          <a:p>
            <a:r>
              <a:rPr lang="en-US" smtClean="0"/>
              <a:t>C. 5 watts</a:t>
            </a:r>
          </a:p>
          <a:p>
            <a:r>
              <a:rPr lang="en-US" smtClean="0"/>
              <a:t>D. 50 watts</a:t>
            </a:r>
          </a:p>
          <a:p>
            <a:pPr lvl="1"/>
            <a:r>
              <a:rPr lang="en-US" smtClean="0"/>
              <a:t> T5B05 HRLM (2-2)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of the following is equivalent to 500 milliwatts?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0.003 amperes</a:t>
            </a:r>
          </a:p>
          <a:p>
            <a:r>
              <a:rPr lang="en-US" smtClean="0"/>
              <a:t>B. 0.3 amperes</a:t>
            </a:r>
          </a:p>
          <a:p>
            <a:r>
              <a:rPr lang="en-US" smtClean="0"/>
              <a:t>C. 3 amperes</a:t>
            </a:r>
          </a:p>
          <a:p>
            <a:r>
              <a:rPr lang="en-US" smtClean="0"/>
              <a:t>D. 3,000,000 amperes</a:t>
            </a:r>
          </a:p>
          <a:p>
            <a:pPr lvl="1"/>
            <a:r>
              <a:rPr lang="en-US" smtClean="0"/>
              <a:t> T5B06 HRLM (2-2)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If an ammeter calibrated in amperes is used to measure a 3000-milliampere current, what reading would it show?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0.003 amperes</a:t>
            </a:r>
          </a:p>
          <a:p>
            <a:r>
              <a:rPr lang="en-US" smtClean="0"/>
              <a:t>B. 0.3 amperes</a:t>
            </a:r>
          </a:p>
          <a:p>
            <a:r>
              <a:rPr lang="en-US" b="1" smtClean="0"/>
              <a:t>C. 3 amperes</a:t>
            </a:r>
          </a:p>
          <a:p>
            <a:r>
              <a:rPr lang="en-US" smtClean="0"/>
              <a:t>D. 3,000,000 amperes</a:t>
            </a:r>
          </a:p>
          <a:p>
            <a:pPr lvl="1"/>
            <a:r>
              <a:rPr lang="en-US" smtClean="0"/>
              <a:t> T5B06 HRLM (2-2)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If an ammeter calibrated in amperes is used to measure a 3000-milliampere current, what reading would it show?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0.003525 kHz</a:t>
            </a:r>
          </a:p>
          <a:p>
            <a:r>
              <a:rPr lang="en-US" smtClean="0"/>
              <a:t>B. 35.25 kHz</a:t>
            </a:r>
          </a:p>
          <a:p>
            <a:r>
              <a:rPr lang="en-US" smtClean="0"/>
              <a:t>C. 3525 kHz</a:t>
            </a:r>
          </a:p>
          <a:p>
            <a:r>
              <a:rPr lang="en-US" smtClean="0"/>
              <a:t>D. 3,525,000 kHz</a:t>
            </a:r>
          </a:p>
          <a:p>
            <a:pPr lvl="1"/>
            <a:r>
              <a:rPr lang="en-US" smtClean="0"/>
              <a:t> T5B07 HRLM (2-2)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If a frequency readout calibrated in megahertz shows a reading of 3.525 MHz, what would it show if it were calibrated in kilohertz?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0.003525 kHz</a:t>
            </a:r>
          </a:p>
          <a:p>
            <a:r>
              <a:rPr lang="en-US" smtClean="0"/>
              <a:t>B. 35.25 kHz</a:t>
            </a:r>
          </a:p>
          <a:p>
            <a:r>
              <a:rPr lang="en-US" b="1" smtClean="0"/>
              <a:t>C. 3525 kHz</a:t>
            </a:r>
          </a:p>
          <a:p>
            <a:r>
              <a:rPr lang="en-US" smtClean="0"/>
              <a:t>D. 3,525,000 kHz</a:t>
            </a:r>
          </a:p>
          <a:p>
            <a:pPr lvl="1"/>
            <a:r>
              <a:rPr lang="en-US" smtClean="0"/>
              <a:t> T5B07 HRLM (2-2)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If a frequency readout calibrated in megahertz shows a reading of 3.525 MHz, what would it show if it were calibrated in kilohertz?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0.001 microfarads</a:t>
            </a:r>
          </a:p>
          <a:p>
            <a:r>
              <a:rPr lang="en-US" smtClean="0"/>
              <a:t>B. 1 microfarad</a:t>
            </a:r>
          </a:p>
          <a:p>
            <a:r>
              <a:rPr lang="en-US" smtClean="0"/>
              <a:t>C. 1000 microfarads</a:t>
            </a:r>
          </a:p>
          <a:p>
            <a:r>
              <a:rPr lang="en-US" smtClean="0"/>
              <a:t>D. 1,000,000,000 microfarads</a:t>
            </a:r>
          </a:p>
          <a:p>
            <a:pPr lvl="1"/>
            <a:r>
              <a:rPr lang="en-US" smtClean="0"/>
              <a:t> T5B08 HRLM (2-2)</a:t>
            </a: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microfarads are 1,000,000 picofarads?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Voltage (E) equals current (I) multiplied by resistance (R)</a:t>
            </a:r>
          </a:p>
          <a:p>
            <a:r>
              <a:rPr lang="en-US" smtClean="0"/>
              <a:t>B. Voltage (E) equals current (I) divided by resistance (R)</a:t>
            </a:r>
          </a:p>
          <a:p>
            <a:r>
              <a:rPr lang="en-US" smtClean="0"/>
              <a:t>C. Voltage (E) equals current (I) added to resistance (R)</a:t>
            </a:r>
          </a:p>
          <a:p>
            <a:r>
              <a:rPr lang="pt-BR" smtClean="0"/>
              <a:t>D. Voltage (E) equals current (I) minus resistance (R)</a:t>
            </a:r>
          </a:p>
          <a:p>
            <a:pPr lvl="1"/>
            <a:r>
              <a:rPr lang="en-US" smtClean="0"/>
              <a:t> T5D02 HRLM (3-4)</a:t>
            </a:r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voltage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0.001 microfarads</a:t>
            </a:r>
          </a:p>
          <a:p>
            <a:r>
              <a:rPr lang="en-US" b="1" smtClean="0"/>
              <a:t>B. 1 microfarad</a:t>
            </a:r>
          </a:p>
          <a:p>
            <a:r>
              <a:rPr lang="en-US" smtClean="0"/>
              <a:t>C. 1000 microfarads</a:t>
            </a:r>
          </a:p>
          <a:p>
            <a:r>
              <a:rPr lang="en-US" smtClean="0"/>
              <a:t>D. 1,000,000,000 microfarads</a:t>
            </a:r>
          </a:p>
          <a:p>
            <a:pPr lvl="1"/>
            <a:r>
              <a:rPr lang="en-US" smtClean="0"/>
              <a:t> T5B08 HRLM (2-2)</a:t>
            </a: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microfarads are 1,000,000 picofarads?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28.400 MHz</a:t>
            </a:r>
          </a:p>
          <a:p>
            <a:r>
              <a:rPr lang="en-US" smtClean="0"/>
              <a:t>B. 2.800 MHz</a:t>
            </a:r>
          </a:p>
          <a:p>
            <a:r>
              <a:rPr lang="en-US" smtClean="0"/>
              <a:t>C. 284.00 MHz</a:t>
            </a:r>
          </a:p>
          <a:p>
            <a:r>
              <a:rPr lang="en-US" smtClean="0"/>
              <a:t>D. 28.400 kHz</a:t>
            </a:r>
          </a:p>
          <a:p>
            <a:pPr lvl="1"/>
            <a:r>
              <a:rPr lang="en-US" smtClean="0"/>
              <a:t> T5B12 HRLM (2-2)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of the following frequencies is equal to 28,400 kHz?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28.400 MHz</a:t>
            </a:r>
          </a:p>
          <a:p>
            <a:r>
              <a:rPr lang="en-US" smtClean="0"/>
              <a:t>B. 2.800 MHz</a:t>
            </a:r>
          </a:p>
          <a:p>
            <a:r>
              <a:rPr lang="en-US" smtClean="0"/>
              <a:t>C. 284.00 MHz</a:t>
            </a:r>
          </a:p>
          <a:p>
            <a:r>
              <a:rPr lang="en-US" smtClean="0"/>
              <a:t>D. 28.400 kHz</a:t>
            </a:r>
          </a:p>
          <a:p>
            <a:pPr lvl="1"/>
            <a:r>
              <a:rPr lang="en-US" smtClean="0"/>
              <a:t> T5B12 HRLM (2-2)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of the following frequencies is equal to 28,400 kHz?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0.002425 GHz</a:t>
            </a:r>
          </a:p>
          <a:p>
            <a:r>
              <a:rPr lang="en-US" smtClean="0"/>
              <a:t>B. 24.25 GHz</a:t>
            </a:r>
          </a:p>
          <a:p>
            <a:r>
              <a:rPr lang="en-US" smtClean="0"/>
              <a:t>C. 2.425 GHz</a:t>
            </a:r>
          </a:p>
          <a:p>
            <a:r>
              <a:rPr lang="en-US" smtClean="0"/>
              <a:t>D. 2425 GHz</a:t>
            </a:r>
          </a:p>
          <a:p>
            <a:pPr lvl="1"/>
            <a:r>
              <a:rPr lang="en-US" smtClean="0"/>
              <a:t> T5B13 HRLM (2-2)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If a frequency readout shows a reading of 2425 MHz, what frequency is that in GHz?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0.002425 GHz</a:t>
            </a:r>
          </a:p>
          <a:p>
            <a:r>
              <a:rPr lang="en-US" smtClean="0"/>
              <a:t>B. 24.25 GHz</a:t>
            </a:r>
          </a:p>
          <a:p>
            <a:r>
              <a:rPr lang="en-US" b="1" smtClean="0"/>
              <a:t>C. 2.425 GHz</a:t>
            </a:r>
          </a:p>
          <a:p>
            <a:r>
              <a:rPr lang="en-US" smtClean="0"/>
              <a:t>D. 2425 GHz</a:t>
            </a:r>
          </a:p>
          <a:p>
            <a:pPr lvl="1"/>
            <a:r>
              <a:rPr lang="en-US" smtClean="0"/>
              <a:t> T5B13 HRLM (2-2)</a:t>
            </a: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If a frequency readout shows a reading of 2425 MHz, what frequency is that in GHz?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Voltage (E) equals current (I) multiplied by resistance (R)</a:t>
            </a:r>
          </a:p>
          <a:p>
            <a:r>
              <a:rPr lang="en-US" smtClean="0"/>
              <a:t>B. Voltage (E) equals current (I) divided by resistance (R)</a:t>
            </a:r>
          </a:p>
          <a:p>
            <a:r>
              <a:rPr lang="en-US" smtClean="0"/>
              <a:t>C. Voltage (E) equals current (I) added to resistance (R)</a:t>
            </a:r>
          </a:p>
          <a:p>
            <a:r>
              <a:rPr lang="pt-BR" smtClean="0"/>
              <a:t>D. Voltage (E) equals current (I) minus resistance (R)</a:t>
            </a:r>
          </a:p>
          <a:p>
            <a:pPr lvl="1"/>
            <a:r>
              <a:rPr lang="en-US" smtClean="0"/>
              <a:t> T5D02 HRLM (3-4)</a:t>
            </a:r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voltage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pc="-10" dirty="0" smtClean="0">
                <a:latin typeface="Arial"/>
                <a:ea typeface="ＭＳ Ｐゴシック" charset="0"/>
                <a:cs typeface="+mn-cs"/>
              </a:rPr>
              <a:t>A. Resistance (R) equals voltage (E) multiplied by current (I)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B. Resistance (R) equals voltage (E) divided by current (I)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C. Resistance (R) equals voltage (E) added to current (I)</a:t>
            </a:r>
          </a:p>
          <a:p>
            <a:pPr>
              <a:defRPr/>
            </a:pPr>
            <a:r>
              <a:rPr lang="pt-BR" dirty="0" smtClean="0">
                <a:latin typeface="Arial"/>
                <a:ea typeface="ＭＳ Ｐゴシック" charset="0"/>
                <a:cs typeface="+mn-cs"/>
              </a:rPr>
              <a:t>D.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Resistance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equals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voltage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(E)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minus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current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I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Arial"/>
                <a:ea typeface="ＭＳ Ｐゴシック" charset="0"/>
              </a:rPr>
              <a:t> T5D03 HRLM (3-4)</a:t>
            </a:r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resistance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pc="-10" dirty="0" smtClean="0">
                <a:latin typeface="Arial"/>
                <a:ea typeface="ＭＳ Ｐゴシック" charset="0"/>
                <a:cs typeface="+mn-cs"/>
              </a:rPr>
              <a:t>A. Resistance (R) equals voltage (E) multiplied by current (I)</a:t>
            </a:r>
          </a:p>
          <a:p>
            <a:pPr>
              <a:defRPr/>
            </a:pPr>
            <a:r>
              <a:rPr lang="en-US" b="1" spc="-40" dirty="0" smtClean="0">
                <a:latin typeface="Arial"/>
                <a:ea typeface="ＭＳ Ｐゴシック" charset="0"/>
                <a:cs typeface="+mn-cs"/>
              </a:rPr>
              <a:t>B. Resistance (R) equals voltage (E) divided by current (I)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C. Resistance (R) equals voltage (E) added to current (I)</a:t>
            </a:r>
          </a:p>
          <a:p>
            <a:pPr>
              <a:defRPr/>
            </a:pPr>
            <a:r>
              <a:rPr lang="pt-BR" dirty="0" smtClean="0">
                <a:latin typeface="Arial"/>
                <a:ea typeface="ＭＳ Ｐゴシック" charset="0"/>
                <a:cs typeface="+mn-cs"/>
              </a:rPr>
              <a:t>D.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Resistance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equals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voltage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(E)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minus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current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I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Arial"/>
                <a:ea typeface="ＭＳ Ｐゴシック" charset="0"/>
              </a:rPr>
              <a:t> T5D03 HRLM (3-4)</a:t>
            </a:r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resistance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RIZ NO SCREENED DIAMOND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ced JPEG Blend HORIZ GRAY">
  <a:themeElements>
    <a:clrScheme name="Placed JPEG Blend HORIZ GRA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ced JPEG Blend HORIZ GRA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ced JPEG Blend HORIZ GRA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ced JPEG Blend HORIZ GRA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 NO SCREENED DIAMOND</Template>
  <TotalTime>1132</TotalTime>
  <Words>3271</Words>
  <Application>Microsoft Office PowerPoint</Application>
  <PresentationFormat>On-screen Show (4:3)</PresentationFormat>
  <Paragraphs>482</Paragraphs>
  <Slides>64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HORIZ NO SCREENED DIAMOND</vt:lpstr>
      <vt:lpstr>Placed JPEG Blend HORIZ GRAY</vt:lpstr>
      <vt:lpstr>Slide 1</vt:lpstr>
      <vt:lpstr>Slide 2</vt:lpstr>
      <vt:lpstr>Slide 3</vt:lpstr>
      <vt:lpstr>What formula is used to calculate current in a circuit?</vt:lpstr>
      <vt:lpstr>What formula is used to calculate current in a circuit?</vt:lpstr>
      <vt:lpstr>What formula is used to calculate voltage in a circuit?</vt:lpstr>
      <vt:lpstr>What formula is used to calculate voltage in a circuit?</vt:lpstr>
      <vt:lpstr>What formula is used to calculate resistance in a circuit?</vt:lpstr>
      <vt:lpstr>What formula is used to calculate resistance in a circuit?</vt:lpstr>
      <vt:lpstr>What is the resistance of a circuit in which a current of 3 amperes flows through a resistor connected to 90 volts?</vt:lpstr>
      <vt:lpstr>What is the resistance of a circuit in which a current of 3 amperes flows through a resistor connected to 90 volts?</vt:lpstr>
      <vt:lpstr>What is the resistance in a circuit for which the applied voltage is 12 volts and the current flow is 1.5 amperes?</vt:lpstr>
      <vt:lpstr>What is the resistance in a circuit for which the applied voltage is 12 volts and the current flow is 1.5 amperes?</vt:lpstr>
      <vt:lpstr>What is the resistance of a circuit that draws 4 amperes from a 12-volt source?</vt:lpstr>
      <vt:lpstr>What is the resistance of a circuit that draws 4 amperes from a 12-volt source?</vt:lpstr>
      <vt:lpstr>What is the current flow in a circuit with an applied voltage of 120 volts and a resistance of 80 ohms?</vt:lpstr>
      <vt:lpstr>What is the current flow in a circuit with an applied voltage of 120 volts and a resistance of 80 ohms?</vt:lpstr>
      <vt:lpstr>What is the current flowing through a 100-ohm resistor connected across 200 volts?</vt:lpstr>
      <vt:lpstr>What is the current flowing through a 100-ohm resistor connected across 200 volts?</vt:lpstr>
      <vt:lpstr>What is the current flowing through a 24-ohm resistor connected across 240 volts?</vt:lpstr>
      <vt:lpstr>What is the current flowing through a 24-ohm resistor connected across 240 volts?</vt:lpstr>
      <vt:lpstr>What is the voltage across a 2-ohm resistor if a current of 0.5 amperes flows through it?</vt:lpstr>
      <vt:lpstr>What is the voltage across a 2-ohm resistor if a current of 0.5 amperes flows through it?</vt:lpstr>
      <vt:lpstr>What is the voltage across a 10-ohm resistor if a current of 1 ampere flows through it?</vt:lpstr>
      <vt:lpstr>What is the voltage across a 10-ohm resistor if a current of 1 ampere flows through it?</vt:lpstr>
      <vt:lpstr>What is the voltage across a 10-ohm resistor if a current of 2 amperes flows through it?</vt:lpstr>
      <vt:lpstr>What is the voltage across a 10-ohm resistor if a current of 2 amperes flows through it?</vt:lpstr>
      <vt:lpstr>Slide 28</vt:lpstr>
      <vt:lpstr>Slide 29</vt:lpstr>
      <vt:lpstr>Slide 30</vt:lpstr>
      <vt:lpstr>Electrical power is measured in which of the following units?</vt:lpstr>
      <vt:lpstr>Electrical power is measured in which of the following units?</vt:lpstr>
      <vt:lpstr>Which term describes the rate at which electrical energy is used?</vt:lpstr>
      <vt:lpstr>Which term describes the rate at which electrical energy is used?</vt:lpstr>
      <vt:lpstr>What is the formula used to calculate electrical power in a DC circuit?</vt:lpstr>
      <vt:lpstr>What is the formula used to calculate electrical power in a DC circuit?</vt:lpstr>
      <vt:lpstr>How much power is being used in a circuit when the applied voltage is 13.8 volts DC and the current is 10 amperes?</vt:lpstr>
      <vt:lpstr>How much power is being used in a circuit when the applied voltage is 13.8 volts DC and the current is 10 amperes?</vt:lpstr>
      <vt:lpstr>How much power is being used in a circuit when the applied voltage is 12 volts DC and the current is 2.5 amperes?</vt:lpstr>
      <vt:lpstr>How much power is being used in a circuit when the applied voltage is 12 volts DC and the current is 2.5 amperes?</vt:lpstr>
      <vt:lpstr>How many amperes are flowing in a circuit when the applied voltage is 12 volts DC and the load is 120 watts?</vt:lpstr>
      <vt:lpstr>How many amperes are flowing in a circuit when the applied voltage is 12 volts DC and the load is 120 watts?</vt:lpstr>
      <vt:lpstr>Slide 43</vt:lpstr>
      <vt:lpstr>Slide 44</vt:lpstr>
      <vt:lpstr>How many milliamperes is 1.5 amperes?</vt:lpstr>
      <vt:lpstr>How many milliamperes is 1.5 amperes?</vt:lpstr>
      <vt:lpstr>What is another way to specify a radio signal frequency of 1,500,000 hertz?</vt:lpstr>
      <vt:lpstr>What is another way to specify a radio signal frequency of 1,500,000 hertz?</vt:lpstr>
      <vt:lpstr>How many volts are equal to one kilovolt?</vt:lpstr>
      <vt:lpstr>How many volts are equal to one kilovolt?</vt:lpstr>
      <vt:lpstr>How many volts are equal to one microvolt?</vt:lpstr>
      <vt:lpstr>How many volts are equal to one microvolt?</vt:lpstr>
      <vt:lpstr>Which of the following is equivalent to 500 milliwatts?</vt:lpstr>
      <vt:lpstr>Which of the following is equivalent to 500 milliwatts?</vt:lpstr>
      <vt:lpstr>If an ammeter calibrated in amperes is used to measure a 3000-milliampere current, what reading would it show?</vt:lpstr>
      <vt:lpstr>If an ammeter calibrated in amperes is used to measure a 3000-milliampere current, what reading would it show?</vt:lpstr>
      <vt:lpstr>If a frequency readout calibrated in megahertz shows a reading of 3.525 MHz, what would it show if it were calibrated in kilohertz? </vt:lpstr>
      <vt:lpstr>If a frequency readout calibrated in megahertz shows a reading of 3.525 MHz, what would it show if it were calibrated in kilohertz? </vt:lpstr>
      <vt:lpstr>How many microfarads are 1,000,000 picofarads?</vt:lpstr>
      <vt:lpstr>How many microfarads are 1,000,000 picofarads?</vt:lpstr>
      <vt:lpstr>Which of the following frequencies is equal to 28,400 kHz?</vt:lpstr>
      <vt:lpstr>Which of the following frequencies is equal to 28,400 kHz?</vt:lpstr>
      <vt:lpstr>If a frequency readout shows a reading of 2425 MHz, what frequency is that in GHz?</vt:lpstr>
      <vt:lpstr>If a frequency readout shows a reading of 2425 MHz, what frequency is that in GHz?</vt:lpstr>
    </vt:vector>
  </TitlesOfParts>
  <Company>ARRL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DSZLACHETKA</dc:creator>
  <cp:lastModifiedBy>djohnson</cp:lastModifiedBy>
  <cp:revision>90</cp:revision>
  <dcterms:created xsi:type="dcterms:W3CDTF">2005-07-28T14:19:34Z</dcterms:created>
  <dcterms:modified xsi:type="dcterms:W3CDTF">2014-11-19T17:37:54Z</dcterms:modified>
</cp:coreProperties>
</file>