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5" r:id="rId1"/>
    <p:sldMasterId id="2147483656" r:id="rId2"/>
  </p:sldMasterIdLst>
  <p:notesMasterIdLst>
    <p:notesMasterId r:id="rId57"/>
  </p:notesMasterIdLst>
  <p:handoutMasterIdLst>
    <p:handoutMasterId r:id="rId58"/>
  </p:handoutMasterIdLst>
  <p:sldIdLst>
    <p:sldId id="256" r:id="rId3"/>
    <p:sldId id="274" r:id="rId4"/>
    <p:sldId id="275" r:id="rId5"/>
    <p:sldId id="277" r:id="rId6"/>
    <p:sldId id="321" r:id="rId7"/>
    <p:sldId id="322" r:id="rId8"/>
    <p:sldId id="276" r:id="rId9"/>
    <p:sldId id="327" r:id="rId10"/>
    <p:sldId id="323" r:id="rId11"/>
    <p:sldId id="279" r:id="rId12"/>
    <p:sldId id="281" r:id="rId13"/>
    <p:sldId id="280" r:id="rId14"/>
    <p:sldId id="324" r:id="rId15"/>
    <p:sldId id="329" r:id="rId16"/>
    <p:sldId id="328" r:id="rId17"/>
    <p:sldId id="325" r:id="rId18"/>
    <p:sldId id="326" r:id="rId19"/>
    <p:sldId id="320"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6" r:id="rId33"/>
    <p:sldId id="297" r:id="rId34"/>
    <p:sldId id="298" r:id="rId35"/>
    <p:sldId id="299" r:id="rId36"/>
    <p:sldId id="300" r:id="rId37"/>
    <p:sldId id="301" r:id="rId38"/>
    <p:sldId id="302" r:id="rId39"/>
    <p:sldId id="303" r:id="rId40"/>
    <p:sldId id="304" r:id="rId41"/>
    <p:sldId id="305" r:id="rId42"/>
    <p:sldId id="306" r:id="rId43"/>
    <p:sldId id="307" r:id="rId44"/>
    <p:sldId id="308" r:id="rId45"/>
    <p:sldId id="309" r:id="rId46"/>
    <p:sldId id="310" r:id="rId47"/>
    <p:sldId id="311" r:id="rId48"/>
    <p:sldId id="312" r:id="rId49"/>
    <p:sldId id="313" r:id="rId50"/>
    <p:sldId id="314" r:id="rId51"/>
    <p:sldId id="315" r:id="rId52"/>
    <p:sldId id="316" r:id="rId53"/>
    <p:sldId id="317" r:id="rId54"/>
    <p:sldId id="318" r:id="rId55"/>
    <p:sldId id="319" r:id="rId56"/>
  </p:sldIdLst>
  <p:sldSz cx="9144000" cy="6858000" type="screen4x3"/>
  <p:notesSz cx="9144000" cy="6858000"/>
  <p:defaultTextStyle>
    <a:defPPr>
      <a:defRPr lang="en-US"/>
    </a:defPPr>
    <a:lvl1pPr algn="l" rtl="0" fontAlgn="base">
      <a:spcBef>
        <a:spcPct val="0"/>
      </a:spcBef>
      <a:spcAft>
        <a:spcPct val="0"/>
      </a:spcAft>
      <a:defRPr sz="2400" kern="1200">
        <a:solidFill>
          <a:schemeClr val="tx1"/>
        </a:solidFill>
        <a:latin typeface="Times New Roman" pitchFamily="18" charset="0"/>
        <a:ea typeface="MS PGothic" pitchFamily="34" charset="-128"/>
        <a:cs typeface="+mn-cs"/>
      </a:defRPr>
    </a:lvl1pPr>
    <a:lvl2pPr marL="4572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dith Lennon" initials="" lastIdx="19"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714" autoAdjust="0"/>
  </p:normalViewPr>
  <p:slideViewPr>
    <p:cSldViewPr>
      <p:cViewPr varScale="1">
        <p:scale>
          <a:sx n="146" d="100"/>
          <a:sy n="146" d="100"/>
        </p:scale>
        <p:origin x="-80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400" d="100"/>
        <a:sy n="400" d="100"/>
      </p:scale>
      <p:origin x="0" y="0"/>
    </p:cViewPr>
  </p:sorterViewPr>
  <p:notesViewPr>
    <p:cSldViewPr>
      <p:cViewPr varScale="1">
        <p:scale>
          <a:sx n="113" d="100"/>
          <a:sy n="113" d="100"/>
        </p:scale>
        <p:origin x="-1752" y="-108"/>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theme" Target="theme/theme1.xml"/><Relationship Id="rId64" Type="http://schemas.openxmlformats.org/officeDocument/2006/relationships/tableStyles" Target="tableStyles.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notesMaster" Target="notesMasters/notesMaster1.xml"/><Relationship Id="rId58" Type="http://schemas.openxmlformats.org/officeDocument/2006/relationships/handoutMaster" Target="handoutMasters/handoutMaster1.xml"/><Relationship Id="rId59" Type="http://schemas.openxmlformats.org/officeDocument/2006/relationships/printerSettings" Target="printerSettings/printerSettings1.bin"/><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60" Type="http://schemas.openxmlformats.org/officeDocument/2006/relationships/commentAuthors" Target="commentAuthors.xml"/><Relationship Id="rId61" Type="http://schemas.openxmlformats.org/officeDocument/2006/relationships/presProps" Target="presProps.xml"/><Relationship Id="rId62" Type="http://schemas.openxmlformats.org/officeDocument/2006/relationships/viewProps" Target="viewProp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ea typeface="+mn-ea"/>
                <a:cs typeface="+mn-cs"/>
              </a:defRPr>
            </a:lvl1pPr>
          </a:lstStyle>
          <a:p>
            <a:pPr>
              <a:defRPr/>
            </a:pPr>
            <a:endParaRPr lang="en-US"/>
          </a:p>
        </p:txBody>
      </p:sp>
      <p:sp>
        <p:nvSpPr>
          <p:cNvPr id="4099" name="Rectangle 3"/>
          <p:cNvSpPr>
            <a:spLocks noGrp="1" noChangeArrowheads="1"/>
          </p:cNvSpPr>
          <p:nvPr>
            <p:ph type="dt" sz="quarter" idx="1"/>
          </p:nvPr>
        </p:nvSpPr>
        <p:spPr bwMode="auto">
          <a:xfrm>
            <a:off x="518160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ea typeface="+mn-ea"/>
                <a:cs typeface="+mn-cs"/>
              </a:defRPr>
            </a:lvl1pPr>
          </a:lstStyle>
          <a:p>
            <a:pPr>
              <a:defRPr/>
            </a:pPr>
            <a:endParaRPr lang="en-US"/>
          </a:p>
        </p:txBody>
      </p:sp>
      <p:sp>
        <p:nvSpPr>
          <p:cNvPr id="4100" name="Rectangle 4"/>
          <p:cNvSpPr>
            <a:spLocks noGrp="1" noChangeArrowheads="1"/>
          </p:cNvSpPr>
          <p:nvPr>
            <p:ph type="ftr" sz="quarter" idx="2"/>
          </p:nvPr>
        </p:nvSpPr>
        <p:spPr bwMode="auto">
          <a:xfrm>
            <a:off x="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ea typeface="+mn-ea"/>
                <a:cs typeface="+mn-cs"/>
              </a:defRPr>
            </a:lvl1pPr>
          </a:lstStyle>
          <a:p>
            <a:pPr>
              <a:defRPr/>
            </a:pPr>
            <a:endParaRPr lang="en-US"/>
          </a:p>
        </p:txBody>
      </p:sp>
      <p:sp>
        <p:nvSpPr>
          <p:cNvPr id="4101" name="Rectangle 5"/>
          <p:cNvSpPr>
            <a:spLocks noGrp="1" noChangeArrowheads="1"/>
          </p:cNvSpPr>
          <p:nvPr>
            <p:ph type="sldNum" sz="quarter" idx="3"/>
          </p:nvPr>
        </p:nvSpPr>
        <p:spPr bwMode="auto">
          <a:xfrm>
            <a:off x="518160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1470926-72F4-44A7-A5A2-A2A844D32140}" type="slidenum">
              <a:rPr lang="en-US"/>
              <a:pPr/>
              <a:t>‹#›</a:t>
            </a:fld>
            <a:endParaRPr lang="en-US"/>
          </a:p>
        </p:txBody>
      </p:sp>
    </p:spTree>
    <p:extLst>
      <p:ext uri="{BB962C8B-B14F-4D97-AF65-F5344CB8AC3E}">
        <p14:creationId xmlns:p14="http://schemas.microsoft.com/office/powerpoint/2010/main" val="41827586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1554"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ea typeface="+mn-ea"/>
                <a:cs typeface="+mn-cs"/>
              </a:defRPr>
            </a:lvl1pPr>
          </a:lstStyle>
          <a:p>
            <a:pPr>
              <a:defRPr/>
            </a:pPr>
            <a:endParaRPr lang="en-US"/>
          </a:p>
        </p:txBody>
      </p:sp>
      <p:sp>
        <p:nvSpPr>
          <p:cNvPr id="151555" name="Rectangle 3"/>
          <p:cNvSpPr>
            <a:spLocks noGrp="1" noChangeArrowheads="1"/>
          </p:cNvSpPr>
          <p:nvPr>
            <p:ph type="dt" idx="1"/>
          </p:nvPr>
        </p:nvSpPr>
        <p:spPr bwMode="auto">
          <a:xfrm>
            <a:off x="5180013"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ea typeface="+mn-ea"/>
                <a:cs typeface="+mn-cs"/>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p:spPr>
      </p:sp>
      <p:sp>
        <p:nvSpPr>
          <p:cNvPr id="151557" name="Rectangle 5"/>
          <p:cNvSpPr>
            <a:spLocks noGrp="1" noChangeArrowheads="1"/>
          </p:cNvSpPr>
          <p:nvPr>
            <p:ph type="body" sz="quarter" idx="3"/>
          </p:nvPr>
        </p:nvSpPr>
        <p:spPr bwMode="auto">
          <a:xfrm>
            <a:off x="914400" y="3257550"/>
            <a:ext cx="731520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1558" name="Rectangle 6"/>
          <p:cNvSpPr>
            <a:spLocks noGrp="1" noChangeArrowheads="1"/>
          </p:cNvSpPr>
          <p:nvPr>
            <p:ph type="ftr" sz="quarter" idx="4"/>
          </p:nvPr>
        </p:nvSpPr>
        <p:spPr bwMode="auto">
          <a:xfrm>
            <a:off x="0"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ea typeface="+mn-ea"/>
                <a:cs typeface="+mn-cs"/>
              </a:defRPr>
            </a:lvl1pPr>
          </a:lstStyle>
          <a:p>
            <a:pPr>
              <a:defRPr/>
            </a:pPr>
            <a:endParaRPr lang="en-US"/>
          </a:p>
        </p:txBody>
      </p:sp>
      <p:sp>
        <p:nvSpPr>
          <p:cNvPr id="151559" name="Rectangle 7"/>
          <p:cNvSpPr>
            <a:spLocks noGrp="1" noChangeArrowheads="1"/>
          </p:cNvSpPr>
          <p:nvPr>
            <p:ph type="sldNum" sz="quarter" idx="5"/>
          </p:nvPr>
        </p:nvSpPr>
        <p:spPr bwMode="auto">
          <a:xfrm>
            <a:off x="5180013"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09ACFA3-89D5-4320-BE7C-E44A7BC54A1A}" type="slidenum">
              <a:rPr lang="en-US"/>
              <a:pPr/>
              <a:t>‹#›</a:t>
            </a:fld>
            <a:endParaRPr lang="en-US"/>
          </a:p>
        </p:txBody>
      </p:sp>
    </p:spTree>
    <p:extLst>
      <p:ext uri="{BB962C8B-B14F-4D97-AF65-F5344CB8AC3E}">
        <p14:creationId xmlns:p14="http://schemas.microsoft.com/office/powerpoint/2010/main" val="3874622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7"/>
          <p:cNvSpPr>
            <a:spLocks noGrp="1" noChangeArrowheads="1"/>
          </p:cNvSpPr>
          <p:nvPr>
            <p:ph type="sldNum" sz="quarter" idx="5"/>
          </p:nvPr>
        </p:nvSpPr>
        <p:spPr>
          <a:noFill/>
        </p:spPr>
        <p:txBody>
          <a:bodyPr/>
          <a:lstStyle/>
          <a:p>
            <a:fld id="{7B92FCE7-E73F-4BD7-B273-AE7A20D2C5A7}" type="slidenum">
              <a:rPr lang="en-US"/>
              <a:pPr/>
              <a:t>1</a:t>
            </a:fld>
            <a:endParaRPr lang="en-US"/>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a:ln/>
        </p:spPr>
        <p:txBody>
          <a:bodyPr/>
          <a:lstStyle/>
          <a:p>
            <a:pPr eaLnBrk="1" hangingPunct="1"/>
            <a:endParaRPr lang="en-US" dirty="0"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96DB3436-7F87-432A-89DD-E58333FCE537}" type="slidenum">
              <a:rPr lang="en-US"/>
              <a:pPr/>
              <a:t>11</a:t>
            </a:fld>
            <a:endParaRPr 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Here is a good place to discuss the sunspot cycle, some of the students might make the connection between this practical application of science and the study of the Sun and to some things they have heard about sunspots and solar phenomena.  Refer them to the spaceweather.com website.</a:t>
            </a:r>
          </a:p>
          <a:p>
            <a:pPr eaLnBrk="1" hangingPunct="1"/>
            <a:endParaRPr lang="en-US" dirty="0"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1DDF8879-76D3-4F67-AC81-77D1972F32A0}" type="slidenum">
              <a:rPr lang="en-US"/>
              <a:pPr/>
              <a:t>12</a:t>
            </a:fld>
            <a:endParaRPr 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Explain how gradual</a:t>
            </a:r>
            <a:r>
              <a:rPr lang="en-US" baseline="0" dirty="0" smtClean="0">
                <a:latin typeface="Times New Roman" pitchFamily="18" charset="0"/>
              </a:rPr>
              <a:t> refraction creates an apparent reflection.  This is sky-wave or skip propagation.</a:t>
            </a:r>
            <a:endParaRPr lang="en-US" dirty="0"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1DDF8879-76D3-4F67-AC81-77D1972F32A0}" type="slidenum">
              <a:rPr lang="en-US"/>
              <a:pPr/>
              <a:t>13</a:t>
            </a:fld>
            <a:endParaRPr 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If the angle is too steep, the waves go right through.  </a:t>
            </a:r>
          </a:p>
          <a:p>
            <a:pPr eaLnBrk="1" hangingPunct="1"/>
            <a:r>
              <a:rPr lang="en-US" dirty="0" smtClean="0">
                <a:latin typeface="Times New Roman" pitchFamily="18" charset="0"/>
              </a:rPr>
              <a:t>If the frequencies are too high, the</a:t>
            </a:r>
            <a:r>
              <a:rPr lang="en-US" baseline="0" dirty="0" smtClean="0">
                <a:latin typeface="Times New Roman" pitchFamily="18" charset="0"/>
              </a:rPr>
              <a:t> refraction is insufficient to return the wave to Earth</a:t>
            </a:r>
            <a:r>
              <a:rPr lang="en-US" dirty="0" smtClean="0">
                <a:latin typeface="Times New Roman" pitchFamily="18" charset="0"/>
              </a:rPr>
              <a:t>, creating a reflection or skip. </a:t>
            </a:r>
          </a:p>
          <a:p>
            <a:pPr eaLnBrk="1" hangingPunct="1"/>
            <a:r>
              <a:rPr lang="en-US" dirty="0" smtClean="0">
                <a:latin typeface="Times New Roman" pitchFamily="18" charset="0"/>
              </a:rPr>
              <a:t>For low frequencies,</a:t>
            </a:r>
            <a:r>
              <a:rPr lang="en-US" baseline="0" dirty="0" smtClean="0">
                <a:latin typeface="Times New Roman" pitchFamily="18" charset="0"/>
              </a:rPr>
              <a:t> signals can be absorbed by ionization in the lower layers (D and E), blocking propagation.</a:t>
            </a:r>
            <a:endParaRPr lang="en-US" dirty="0" smtClean="0">
              <a:latin typeface="Times New Roman" pitchFamily="18" charset="0"/>
            </a:endParaRPr>
          </a:p>
          <a:p>
            <a:pPr eaLnBrk="1" hangingPunct="1"/>
            <a:endParaRPr lang="en-US" dirty="0" smtClean="0">
              <a:latin typeface="Times New Roman" pitchFamily="18" charset="0"/>
            </a:endParaRPr>
          </a:p>
          <a:p>
            <a:pPr eaLnBrk="1" hangingPunct="1"/>
            <a:r>
              <a:rPr lang="en-US" dirty="0" smtClean="0">
                <a:latin typeface="Times New Roman" pitchFamily="18" charset="0"/>
              </a:rPr>
              <a:t>The varying amount of ionization</a:t>
            </a:r>
            <a:r>
              <a:rPr lang="en-US" baseline="0" dirty="0" smtClean="0">
                <a:latin typeface="Times New Roman" pitchFamily="18" charset="0"/>
              </a:rPr>
              <a:t> through the day creates </a:t>
            </a:r>
            <a:r>
              <a:rPr lang="en-US" dirty="0" smtClean="0">
                <a:latin typeface="Times New Roman" pitchFamily="18" charset="0"/>
              </a:rPr>
              <a:t>maximum and minimum usable frequencies for sky-wave propagation. (Explain MUF and LUF.)  Hams interested in DX (you might have to explain DX) adjust their operating bands to take advantage of those frequencies that can be reflected by the ionosphere. </a:t>
            </a:r>
          </a:p>
          <a:p>
            <a:pPr eaLnBrk="1" hangingPunct="1"/>
            <a:endParaRPr lang="en-US" dirty="0"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1DDF8879-76D3-4F67-AC81-77D1972F32A0}" type="slidenum">
              <a:rPr lang="en-US"/>
              <a:pPr/>
              <a:t>14</a:t>
            </a:fld>
            <a:endParaRPr 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Explain the F-layer skip on 10 and 6 meters requires a very high MUF</a:t>
            </a:r>
            <a:r>
              <a:rPr lang="en-US" baseline="0" dirty="0" smtClean="0">
                <a:latin typeface="Times New Roman" pitchFamily="18" charset="0"/>
              </a:rPr>
              <a:t> that usually occurs only during the peak years of the sunspot cycle.</a:t>
            </a:r>
          </a:p>
          <a:p>
            <a:pPr eaLnBrk="1" hangingPunct="1"/>
            <a:endParaRPr lang="en-US" baseline="0" dirty="0" smtClean="0">
              <a:latin typeface="Times New Roman" pitchFamily="18" charset="0"/>
            </a:endParaRPr>
          </a:p>
          <a:p>
            <a:pPr eaLnBrk="1" hangingPunct="1"/>
            <a:r>
              <a:rPr lang="en-US" baseline="0" dirty="0" smtClean="0">
                <a:latin typeface="Times New Roman" pitchFamily="18" charset="0"/>
              </a:rPr>
              <a:t>The MUF rarely exceeds 70 MHz so sky-wave propagation  from the F layer above 6 meters is also rare.</a:t>
            </a:r>
            <a:endParaRPr lang="en-US" dirty="0"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1DDF8879-76D3-4F67-AC81-77D1972F32A0}" type="slidenum">
              <a:rPr lang="en-US"/>
              <a:pPr/>
              <a:t>15</a:t>
            </a:fld>
            <a:endParaRPr 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The</a:t>
            </a:r>
            <a:r>
              <a:rPr lang="en-US" baseline="0" dirty="0" smtClean="0">
                <a:latin typeface="Times New Roman" pitchFamily="18" charset="0"/>
              </a:rPr>
              <a:t> ionosphere is constantly changing, so signals take many paths to arrive at the receive antenna.  They can add together or subtract from each other, creating fading.  The different lengths of the paths creates echo and flutter. (A recording of a polar path signal would be instructive.) This distortion is very hard on digital signals, creating a lot of errors.</a:t>
            </a:r>
            <a:endParaRPr lang="en-US" dirty="0"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a:ln/>
        </p:spPr>
      </p:sp>
      <p:sp>
        <p:nvSpPr>
          <p:cNvPr id="20482" name="Notes Placeholder 2"/>
          <p:cNvSpPr>
            <a:spLocks noGrp="1"/>
          </p:cNvSpPr>
          <p:nvPr>
            <p:ph type="body" idx="1"/>
          </p:nvPr>
        </p:nvSpPr>
        <p:spPr>
          <a:noFill/>
          <a:ln/>
        </p:spPr>
        <p:txBody>
          <a:bodyPr/>
          <a:lstStyle/>
          <a:p>
            <a:r>
              <a:rPr lang="en-US" dirty="0" smtClean="0">
                <a:latin typeface="Times New Roman" pitchFamily="18" charset="0"/>
              </a:rPr>
              <a:t>Explain that</a:t>
            </a:r>
            <a:r>
              <a:rPr lang="en-US" baseline="0" dirty="0" smtClean="0">
                <a:latin typeface="Times New Roman" pitchFamily="18" charset="0"/>
              </a:rPr>
              <a:t> sporadic E “clouds” form in the E layer and if they are dense enough act to reflect signals back to Earth.  Sporadic E propagation can occur at any time of the sunspot cycle.</a:t>
            </a:r>
          </a:p>
          <a:p>
            <a:endParaRPr lang="en-US" baseline="0" dirty="0" smtClean="0">
              <a:latin typeface="Times New Roman" pitchFamily="18" charset="0"/>
            </a:endParaRPr>
          </a:p>
          <a:p>
            <a:r>
              <a:rPr lang="en-US" baseline="0" dirty="0" smtClean="0">
                <a:latin typeface="Times New Roman" pitchFamily="18" charset="0"/>
              </a:rPr>
              <a:t>Aurora is caused by charged particles flowing to the Earth’s surface.  This creates a conductive vertical sheet that can reflect radio waves.  The sheet’s surface is constantly moving, causing distortion to the signals it reflects.</a:t>
            </a:r>
            <a:endParaRPr lang="en-US" dirty="0" smtClean="0">
              <a:latin typeface="Times New Roman" pitchFamily="18" charset="0"/>
            </a:endParaRPr>
          </a:p>
        </p:txBody>
      </p:sp>
      <p:sp>
        <p:nvSpPr>
          <p:cNvPr id="20483" name="Slide Number Placeholder 3"/>
          <p:cNvSpPr>
            <a:spLocks noGrp="1"/>
          </p:cNvSpPr>
          <p:nvPr>
            <p:ph type="sldNum" sz="quarter" idx="5"/>
          </p:nvPr>
        </p:nvSpPr>
        <p:spPr>
          <a:noFill/>
        </p:spPr>
        <p:txBody>
          <a:bodyPr/>
          <a:lstStyle/>
          <a:p>
            <a:fld id="{2C7E689D-E221-4270-B626-2BA592AE817A}" type="slidenum">
              <a:rPr lang="en-US"/>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1DDF8879-76D3-4F67-AC81-77D1972F32A0}" type="slidenum">
              <a:rPr lang="en-US"/>
              <a:pPr/>
              <a:t>17</a:t>
            </a:fld>
            <a:endParaRPr 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Meteor</a:t>
            </a:r>
            <a:r>
              <a:rPr lang="en-US" baseline="0" dirty="0" smtClean="0">
                <a:latin typeface="Times New Roman" pitchFamily="18" charset="0"/>
              </a:rPr>
              <a:t> scatter contacts are very short – a few seconds.  Sophisticated software is used to exchange data during a single “ping” although sometimes an intense trail can support a quick voice contact lasting several seconds. Most meteor trails occur in the E layer so the communication distance is about the same as for sporadic E.</a:t>
            </a:r>
            <a:endParaRPr lang="en-US" dirty="0"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1DDF8879-76D3-4F67-AC81-77D1972F32A0}" type="slidenum">
              <a:rPr lang="en-US"/>
              <a:pPr/>
              <a:t>18</a:t>
            </a:fld>
            <a:endParaRPr 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endParaRPr lang="en-US" dirty="0"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p:spPr>
        <p:txBody>
          <a:bodyPr/>
          <a:lstStyle/>
          <a:p>
            <a:fld id="{DCAEE8B7-4FCF-49CB-8E6C-0D3C6487435E}" type="slidenum">
              <a:rPr lang="en-US"/>
              <a:pPr/>
              <a:t>3</a:t>
            </a:fld>
            <a:endParaRPr lang="en-US"/>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ln/>
        </p:spPr>
        <p:txBody>
          <a:bodyPr/>
          <a:lstStyle/>
          <a:p>
            <a:pPr eaLnBrk="1" hangingPunct="1"/>
            <a:r>
              <a:rPr lang="en-US" smtClean="0">
                <a:latin typeface="Times New Roman" pitchFamily="18" charset="0"/>
              </a:rPr>
              <a:t>Line-of-sight is probably the easiest propagation mode for students to understand.  You can use a laser pointer to demonstrate line-of-sight.  You will probably have to refresh the students memory on UHF and VHF definitions and their position on the RF spectrum.  Also these bands will be the primary operating bands of the new hams.</a:t>
            </a:r>
          </a:p>
          <a:p>
            <a:pPr eaLnBrk="1" hangingPunct="1"/>
            <a:endParaRPr lang="en-US" smtClean="0">
              <a:latin typeface="Times New Roman" pitchFamily="18" charset="0"/>
            </a:endParaRPr>
          </a:p>
          <a:p>
            <a:pPr eaLnBrk="1" hangingPunct="1"/>
            <a:r>
              <a:rPr lang="en-US" smtClean="0">
                <a:latin typeface="Times New Roman" pitchFamily="18" charset="0"/>
              </a:rPr>
              <a:t>The maximum distance for line-of-sight transmissions with two people standing on the surface of the earth is about (roughly) 25 miles, this is due to the curvature of the earth.  You can extend this discussion by briefly brining up repeaters and how they extend the line-of-sight range.</a:t>
            </a:r>
          </a:p>
          <a:p>
            <a:pPr eaLnBrk="1" hangingPunct="1"/>
            <a:endParaRPr lang="en-US"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7"/>
          <p:cNvSpPr>
            <a:spLocks noGrp="1" noChangeArrowheads="1"/>
          </p:cNvSpPr>
          <p:nvPr>
            <p:ph type="sldNum" sz="quarter" idx="5"/>
          </p:nvPr>
        </p:nvSpPr>
        <p:spPr>
          <a:noFill/>
        </p:spPr>
        <p:txBody>
          <a:bodyPr/>
          <a:lstStyle/>
          <a:p>
            <a:fld id="{EBA2A93C-2E2E-49D1-ACC7-AE31AFD82F79}" type="slidenum">
              <a:rPr lang="en-US"/>
              <a:pPr/>
              <a:t>4</a:t>
            </a:fld>
            <a:endParaRPr lang="en-US"/>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Point out that this propagation mode is the one used by AM broadcast stations in the day light hours.  You can connect with the students experiences with receiving AM broadcast stations using ground waves that</a:t>
            </a:r>
            <a:r>
              <a:rPr lang="en-US" baseline="0" dirty="0" smtClean="0">
                <a:latin typeface="Times New Roman" pitchFamily="18" charset="0"/>
              </a:rPr>
              <a:t> fade with distance during the day.</a:t>
            </a:r>
            <a:endParaRPr lang="en-US" dirty="0" smtClean="0">
              <a:latin typeface="Times New Roman" pitchFamily="18" charset="0"/>
            </a:endParaRPr>
          </a:p>
          <a:p>
            <a:pPr eaLnBrk="1" hangingPunct="1"/>
            <a:endParaRPr lang="en-US" dirty="0"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7"/>
          <p:cNvSpPr>
            <a:spLocks noGrp="1" noChangeArrowheads="1"/>
          </p:cNvSpPr>
          <p:nvPr>
            <p:ph type="sldNum" sz="quarter" idx="5"/>
          </p:nvPr>
        </p:nvSpPr>
        <p:spPr>
          <a:noFill/>
        </p:spPr>
        <p:txBody>
          <a:bodyPr/>
          <a:lstStyle/>
          <a:p>
            <a:fld id="{EBA2A93C-2E2E-49D1-ACC7-AE31AFD82F79}" type="slidenum">
              <a:rPr lang="en-US"/>
              <a:pPr/>
              <a:t>5</a:t>
            </a:fld>
            <a:endParaRPr lang="en-US"/>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Good time for a demonstration</a:t>
            </a:r>
            <a:r>
              <a:rPr lang="en-US" baseline="0" dirty="0" smtClean="0">
                <a:latin typeface="Times New Roman" pitchFamily="18" charset="0"/>
              </a:rPr>
              <a:t> of reflection, refraction, and diffraction using a laser pointer.</a:t>
            </a:r>
            <a:endParaRPr lang="en-US" dirty="0"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7"/>
          <p:cNvSpPr>
            <a:spLocks noGrp="1" noChangeArrowheads="1"/>
          </p:cNvSpPr>
          <p:nvPr>
            <p:ph type="sldNum" sz="quarter" idx="5"/>
          </p:nvPr>
        </p:nvSpPr>
        <p:spPr>
          <a:noFill/>
        </p:spPr>
        <p:txBody>
          <a:bodyPr/>
          <a:lstStyle/>
          <a:p>
            <a:fld id="{EBA2A93C-2E2E-49D1-ACC7-AE31AFD82F79}" type="slidenum">
              <a:rPr lang="en-US"/>
              <a:pPr/>
              <a:t>6</a:t>
            </a:fld>
            <a:endParaRPr lang="en-US"/>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a:noFill/>
          <a:ln/>
        </p:spPr>
        <p:txBody>
          <a:bodyPr/>
          <a:lstStyle/>
          <a:p>
            <a:pPr eaLnBrk="1" hangingPunct="1"/>
            <a:endParaRPr lang="en-US" dirty="0"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p:cNvSpPr>
            <a:spLocks noGrp="1" noChangeArrowheads="1"/>
          </p:cNvSpPr>
          <p:nvPr>
            <p:ph type="sldNum" sz="quarter" idx="5"/>
          </p:nvPr>
        </p:nvSpPr>
        <p:spPr>
          <a:noFill/>
        </p:spPr>
        <p:txBody>
          <a:bodyPr/>
          <a:lstStyle/>
          <a:p>
            <a:fld id="{6DA5BC3C-8637-4E51-ABFB-65234DD48C6E}" type="slidenum">
              <a:rPr lang="en-US"/>
              <a:pPr/>
              <a:t>7</a:t>
            </a:fld>
            <a:endParaRPr lang="en-US"/>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The maximum distance for line-of-sight transmissions with two people standing on the surface of the earth is about (roughly) 25 miles, this is due to the curvature of the earth.</a:t>
            </a:r>
            <a:r>
              <a:rPr lang="en-US" baseline="0" dirty="0" smtClean="0">
                <a:latin typeface="Times New Roman" pitchFamily="18" charset="0"/>
              </a:rPr>
              <a:t>  The radio horizon is about 10 percent farther due to gradual bending of the waves in the atmosphere.</a:t>
            </a:r>
            <a:endParaRPr lang="en-US" dirty="0" smtClean="0">
              <a:latin typeface="Times New Roman" pitchFamily="18" charset="0"/>
            </a:endParaRPr>
          </a:p>
          <a:p>
            <a:pPr eaLnBrk="1" hangingPunct="1"/>
            <a:endParaRPr lang="en-US" dirty="0"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p:cNvSpPr>
            <a:spLocks noGrp="1" noChangeArrowheads="1"/>
          </p:cNvSpPr>
          <p:nvPr>
            <p:ph type="sldNum" sz="quarter" idx="5"/>
          </p:nvPr>
        </p:nvSpPr>
        <p:spPr>
          <a:noFill/>
        </p:spPr>
        <p:txBody>
          <a:bodyPr/>
          <a:lstStyle/>
          <a:p>
            <a:fld id="{6DA5BC3C-8637-4E51-ABFB-65234DD48C6E}" type="slidenum">
              <a:rPr lang="en-US"/>
              <a:pPr/>
              <a:t>8</a:t>
            </a:fld>
            <a:endParaRPr lang="en-US"/>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Note</a:t>
            </a:r>
            <a:r>
              <a:rPr lang="en-US" baseline="0" dirty="0" smtClean="0">
                <a:latin typeface="Times New Roman" pitchFamily="18" charset="0"/>
              </a:rPr>
              <a:t> that tropospheric propagation allows TV and FM signals to sometimes be receiver far beyond their normal range.</a:t>
            </a:r>
            <a:endParaRPr lang="en-US" dirty="0"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EA57FA94-B17E-4256-AEAB-4968D08D9E97}" type="slidenum">
              <a:rPr lang="en-US"/>
              <a:pPr/>
              <a:t>9</a:t>
            </a:fld>
            <a:endParaRPr lang="en-U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Times New Roman" pitchFamily="18" charset="0"/>
              </a:rPr>
              <a:t>You may have to tap into some old science lessons and vocabulary that the students haven</a:t>
            </a:r>
            <a:r>
              <a:rPr lang="ja-JP" altLang="en-US" smtClean="0">
                <a:latin typeface="Times New Roman" pitchFamily="18" charset="0"/>
              </a:rPr>
              <a:t>’</a:t>
            </a:r>
            <a:r>
              <a:rPr lang="en-US" altLang="ja-JP" dirty="0" smtClean="0">
                <a:latin typeface="Times New Roman" pitchFamily="18" charset="0"/>
              </a:rPr>
              <a:t>t thought about in years.</a:t>
            </a:r>
          </a:p>
          <a:p>
            <a:pPr eaLnBrk="1" hangingPunct="1"/>
            <a:endParaRPr lang="en-US" dirty="0" smtClean="0">
              <a:latin typeface="Times New Roman" pitchFamily="18" charset="0"/>
            </a:endParaRPr>
          </a:p>
          <a:p>
            <a:pPr eaLnBrk="1" hangingPunct="1"/>
            <a:r>
              <a:rPr lang="en-US" dirty="0" smtClean="0">
                <a:latin typeface="Times New Roman" pitchFamily="18" charset="0"/>
              </a:rPr>
              <a:t>Define ions and explain how</a:t>
            </a:r>
            <a:r>
              <a:rPr lang="en-US" baseline="0" dirty="0" smtClean="0">
                <a:latin typeface="Times New Roman" pitchFamily="18" charset="0"/>
              </a:rPr>
              <a:t> radiation can remove electrons from an atom, creating an ion.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a:ln/>
        </p:spPr>
      </p:sp>
      <p:sp>
        <p:nvSpPr>
          <p:cNvPr id="20482" name="Notes Placeholder 2"/>
          <p:cNvSpPr>
            <a:spLocks noGrp="1"/>
          </p:cNvSpPr>
          <p:nvPr>
            <p:ph type="body" idx="1"/>
          </p:nvPr>
        </p:nvSpPr>
        <p:spPr>
          <a:noFill/>
          <a:ln/>
        </p:spPr>
        <p:txBody>
          <a:bodyPr/>
          <a:lstStyle/>
          <a:p>
            <a:pPr eaLnBrk="1" hangingPunct="1"/>
            <a:r>
              <a:rPr lang="en-US" dirty="0" smtClean="0">
                <a:latin typeface="Times New Roman" pitchFamily="18" charset="0"/>
              </a:rPr>
              <a:t>The concept of temporarily stripping away the electrons is important.</a:t>
            </a:r>
            <a:r>
              <a:rPr lang="en-US" baseline="0" dirty="0" smtClean="0">
                <a:latin typeface="Times New Roman" pitchFamily="18" charset="0"/>
              </a:rPr>
              <a:t>  Discuss the </a:t>
            </a:r>
            <a:r>
              <a:rPr lang="en-US" dirty="0" smtClean="0">
                <a:latin typeface="Times New Roman" pitchFamily="18" charset="0"/>
              </a:rPr>
              <a:t>time it takes for the ionization to dissipate during the evening and night time hours</a:t>
            </a:r>
            <a:r>
              <a:rPr lang="en-US" baseline="0" dirty="0" smtClean="0">
                <a:latin typeface="Times New Roman" pitchFamily="18" charset="0"/>
              </a:rPr>
              <a:t> when sunlight is blocked.</a:t>
            </a:r>
            <a:endParaRPr lang="en-US" dirty="0" smtClean="0">
              <a:latin typeface="Times New Roman" pitchFamily="18" charset="0"/>
            </a:endParaRPr>
          </a:p>
        </p:txBody>
      </p:sp>
      <p:sp>
        <p:nvSpPr>
          <p:cNvPr id="20483" name="Slide Number Placeholder 3"/>
          <p:cNvSpPr>
            <a:spLocks noGrp="1"/>
          </p:cNvSpPr>
          <p:nvPr>
            <p:ph type="sldNum" sz="quarter" idx="5"/>
          </p:nvPr>
        </p:nvSpPr>
        <p:spPr>
          <a:noFill/>
        </p:spPr>
        <p:txBody>
          <a:bodyPr/>
          <a:lstStyle/>
          <a:p>
            <a:fld id="{2C7E689D-E221-4270-B626-2BA592AE817A}" type="slidenum">
              <a:rPr lang="en-US"/>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828800"/>
            <a:ext cx="8229600" cy="4297363"/>
          </a:xfrm>
          <a:prstGeom prst="rect">
            <a:avLst/>
          </a:prstGeom>
        </p:spPr>
        <p:txBody>
          <a:bodyPr/>
          <a:lstStyle>
            <a:lvl1pPr marL="401638" indent="-401638">
              <a:buNone/>
              <a:tabLst/>
              <a:defRPr sz="2400" baseline="0">
                <a:latin typeface="Arial" pitchFamily="34" charset="0"/>
              </a:defRPr>
            </a:lvl1pPr>
            <a:lvl2pPr marL="742950" indent="-285750" algn="r">
              <a:buNone/>
              <a:tabLst/>
              <a:defRPr sz="1600">
                <a:latin typeface="Arial" pitchFamily="34" charset="0"/>
                <a:cs typeface="Arial" pitchFamily="34" charset="0"/>
              </a:defRPr>
            </a:lvl2pPr>
          </a:lstStyle>
          <a:p>
            <a:pPr lvl="0"/>
            <a:r>
              <a:rPr lang="en-US" dirty="0" smtClean="0"/>
              <a:t>Click to edit Master text styles</a:t>
            </a:r>
          </a:p>
          <a:p>
            <a:pPr lvl="1"/>
            <a:r>
              <a:rPr lang="en-US" dirty="0" smtClean="0"/>
              <a:t>Second level</a:t>
            </a:r>
          </a:p>
        </p:txBody>
      </p:sp>
      <p:sp>
        <p:nvSpPr>
          <p:cNvPr id="7" name="Title 6"/>
          <p:cNvSpPr>
            <a:spLocks noGrp="1"/>
          </p:cNvSpPr>
          <p:nvPr>
            <p:ph type="title"/>
          </p:nvPr>
        </p:nvSpPr>
        <p:spPr>
          <a:xfrm>
            <a:off x="457200" y="274638"/>
            <a:ext cx="8229600" cy="1143000"/>
          </a:xfrm>
          <a:prstGeom prst="rect">
            <a:avLst/>
          </a:prstGeom>
        </p:spPr>
        <p:txBody>
          <a:bodyPr>
            <a:normAutofit/>
          </a:bodyPr>
          <a:lstStyle>
            <a:lvl1pPr>
              <a:defRPr sz="3200" baseline="0">
                <a:latin typeface="Arial" pitchFamily="34" charset="0"/>
              </a:defRPr>
            </a:lvl1pPr>
          </a:lstStyle>
          <a:p>
            <a:r>
              <a:rPr lang="en-US" smtClean="0"/>
              <a:t>Click to edit Master title style</a:t>
            </a:r>
            <a:endParaRPr lang="en-US" dirty="0"/>
          </a:p>
        </p:txBody>
      </p:sp>
      <p:sp>
        <p:nvSpPr>
          <p:cNvPr id="4" name="Footer Placeholder 3"/>
          <p:cNvSpPr>
            <a:spLocks noGrp="1"/>
          </p:cNvSpPr>
          <p:nvPr>
            <p:ph type="ftr" sz="quarter" idx="10"/>
          </p:nvPr>
        </p:nvSpPr>
        <p:spPr>
          <a:xfrm>
            <a:off x="3124200" y="6356350"/>
            <a:ext cx="2895600" cy="365125"/>
          </a:xfrm>
          <a:prstGeom prst="rect">
            <a:avLst/>
          </a:prstGeom>
        </p:spPr>
        <p:txBody>
          <a:bodyPr/>
          <a:lstStyle>
            <a:lvl1pPr algn="ctr">
              <a:defRPr sz="1050" dirty="0" smtClean="0">
                <a:latin typeface="Arial" pitchFamily="34" charset="0"/>
                <a:ea typeface="ＭＳ Ｐゴシック" charset="0"/>
                <a:cs typeface="Arial" pitchFamily="34" charset="0"/>
              </a:defRPr>
            </a:lvl1pPr>
          </a:lstStyle>
          <a:p>
            <a:pPr>
              <a:defRPr/>
            </a:pPr>
            <a:r>
              <a:rPr lang="en-US" dirty="0" smtClean="0"/>
              <a:t>2014 Technician License Course</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t>2014 Technician License Course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3" Type="http://schemas.openxmlformats.org/officeDocument/2006/relationships/image" Target="../media/image2.jpe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HORIZ NO SCREENED DIAMOND copy"/>
          <p:cNvPicPr>
            <a:picLocks noChangeAspect="1" noChangeArrowheads="1"/>
          </p:cNvPicPr>
          <p:nvPr/>
        </p:nvPicPr>
        <p:blipFill>
          <a:blip r:embed="rId14" cstate="print"/>
          <a:srcRect/>
          <a:stretch>
            <a:fillRect/>
          </a:stretch>
        </p:blipFill>
        <p:spPr bwMode="auto">
          <a:xfrm>
            <a:off x="0" y="0"/>
            <a:ext cx="9144000" cy="6858000"/>
          </a:xfrm>
          <a:prstGeom prst="rect">
            <a:avLst/>
          </a:prstGeom>
          <a:noFill/>
          <a:ln w="9525">
            <a:noFill/>
            <a:miter lim="800000"/>
            <a:headEnd/>
            <a:tailEnd/>
          </a:ln>
        </p:spPr>
      </p:pic>
      <p:sp>
        <p:nvSpPr>
          <p:cNvPr id="3"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50">
                <a:solidFill>
                  <a:schemeClr val="tx1">
                    <a:tint val="75000"/>
                  </a:schemeClr>
                </a:solidFill>
                <a:latin typeface="Arial"/>
                <a:cs typeface="Arial"/>
              </a:defRPr>
            </a:lvl1pPr>
          </a:lstStyle>
          <a:p>
            <a:r>
              <a:rPr lang="en-US" dirty="0" smtClean="0"/>
              <a:t>2014 Technician License Course</a:t>
            </a:r>
            <a:endParaRPr lang="en-US" dirty="0"/>
          </a:p>
        </p:txBody>
      </p:sp>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51" r:id="rId12"/>
  </p:sldLayoutIdLst>
  <p:hf sldNum="0" hdr="0" dt="0"/>
  <p:txStyles>
    <p:title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2pPr>
      <a:lvl3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3pPr>
      <a:lvl4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4pPr>
      <a:lvl5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Power Point Blend HORIZ GRAY copy"/>
          <p:cNvPicPr>
            <a:picLocks noChangeArrowheads="1"/>
          </p:cNvPicPr>
          <p:nvPr/>
        </p:nvPicPr>
        <p:blipFill>
          <a:blip r:embed="rId13" cstate="print"/>
          <a:srcRect/>
          <a:stretch>
            <a:fillRect/>
          </a:stretch>
        </p:blipFill>
        <p:spPr bwMode="auto">
          <a:xfrm>
            <a:off x="3175" y="0"/>
            <a:ext cx="9140825" cy="68643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hf sldNum="0" hdr="0" dt="0"/>
  <p:txStyles>
    <p:title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2pPr>
      <a:lvl3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3pPr>
      <a:lvl4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4pPr>
      <a:lvl5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2"/>
          <p:cNvSpPr>
            <a:spLocks noChangeArrowheads="1"/>
          </p:cNvSpPr>
          <p:nvPr/>
        </p:nvSpPr>
        <p:spPr bwMode="auto">
          <a:xfrm>
            <a:off x="685800" y="2057400"/>
            <a:ext cx="7772400" cy="1470025"/>
          </a:xfrm>
          <a:prstGeom prst="rect">
            <a:avLst/>
          </a:prstGeom>
          <a:noFill/>
          <a:ln w="9525">
            <a:noFill/>
            <a:miter lim="800000"/>
            <a:headEnd/>
            <a:tailEnd/>
          </a:ln>
        </p:spPr>
        <p:txBody>
          <a:bodyPr anchor="ctr"/>
          <a:lstStyle/>
          <a:p>
            <a:pPr algn="ctr"/>
            <a:r>
              <a:rPr lang="en-US" sz="4000" dirty="0">
                <a:latin typeface="Arial" pitchFamily="34" charset="0"/>
                <a:cs typeface="Arial" pitchFamily="34" charset="0"/>
              </a:rPr>
              <a:t>Technician </a:t>
            </a:r>
            <a:r>
              <a:rPr lang="en-US" sz="4000" dirty="0" smtClean="0">
                <a:latin typeface="Arial" pitchFamily="34" charset="0"/>
                <a:cs typeface="Arial" pitchFamily="34" charset="0"/>
              </a:rPr>
              <a:t>License </a:t>
            </a:r>
            <a:r>
              <a:rPr lang="en-US" sz="4000" dirty="0">
                <a:latin typeface="Arial" pitchFamily="34" charset="0"/>
                <a:cs typeface="Arial" pitchFamily="34" charset="0"/>
              </a:rPr>
              <a:t>Course</a:t>
            </a:r>
            <a:br>
              <a:rPr lang="en-US" sz="4000" dirty="0">
                <a:latin typeface="Arial" pitchFamily="34" charset="0"/>
                <a:cs typeface="Arial" pitchFamily="34" charset="0"/>
              </a:rPr>
            </a:br>
            <a:r>
              <a:rPr lang="en-US" sz="4000" dirty="0">
                <a:latin typeface="Arial" pitchFamily="34" charset="0"/>
                <a:cs typeface="Arial" pitchFamily="34" charset="0"/>
              </a:rPr>
              <a:t>Chapter 4 </a:t>
            </a:r>
          </a:p>
        </p:txBody>
      </p:sp>
      <p:sp>
        <p:nvSpPr>
          <p:cNvPr id="6146" name="Rectangle 13"/>
          <p:cNvSpPr>
            <a:spLocks noChangeArrowheads="1"/>
          </p:cNvSpPr>
          <p:nvPr/>
        </p:nvSpPr>
        <p:spPr bwMode="auto">
          <a:xfrm>
            <a:off x="1371600" y="3886200"/>
            <a:ext cx="6400800" cy="1752600"/>
          </a:xfrm>
          <a:prstGeom prst="rect">
            <a:avLst/>
          </a:prstGeom>
          <a:noFill/>
          <a:ln w="9525">
            <a:noFill/>
            <a:miter lim="800000"/>
            <a:headEnd/>
            <a:tailEnd/>
          </a:ln>
        </p:spPr>
        <p:txBody>
          <a:bodyPr/>
          <a:lstStyle/>
          <a:p>
            <a:pPr marL="342900" indent="-342900" algn="ctr">
              <a:spcBef>
                <a:spcPct val="20000"/>
              </a:spcBef>
            </a:pPr>
            <a:r>
              <a:rPr lang="en-US" sz="3200">
                <a:latin typeface="Arial" pitchFamily="34" charset="0"/>
                <a:cs typeface="Arial" pitchFamily="34" charset="0"/>
              </a:rPr>
              <a:t>Lesson Plan Module 8 – Propagation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4"/>
          <p:cNvSpPr>
            <a:spLocks noChangeArrowheads="1"/>
          </p:cNvSpPr>
          <p:nvPr/>
        </p:nvSpPr>
        <p:spPr bwMode="auto">
          <a:xfrm>
            <a:off x="685800" y="609600"/>
            <a:ext cx="7772400" cy="990600"/>
          </a:xfrm>
          <a:prstGeom prst="rect">
            <a:avLst/>
          </a:prstGeom>
          <a:noFill/>
          <a:ln w="9525">
            <a:noFill/>
            <a:miter lim="800000"/>
            <a:headEnd/>
            <a:tailEnd/>
          </a:ln>
        </p:spPr>
        <p:txBody>
          <a:bodyPr anchor="ctr"/>
          <a:lstStyle/>
          <a:p>
            <a:pPr algn="ctr"/>
            <a:r>
              <a:rPr lang="en-US" sz="4400" dirty="0" smtClean="0"/>
              <a:t>Ionospheric Levels</a:t>
            </a:r>
            <a:endParaRPr lang="en-US" sz="4400" dirty="0"/>
          </a:p>
        </p:txBody>
      </p:sp>
      <p:sp>
        <p:nvSpPr>
          <p:cNvPr id="18434" name="Rectangle 5"/>
          <p:cNvSpPr>
            <a:spLocks noChangeArrowheads="1"/>
          </p:cNvSpPr>
          <p:nvPr/>
        </p:nvSpPr>
        <p:spPr bwMode="auto">
          <a:xfrm>
            <a:off x="457200" y="1524000"/>
            <a:ext cx="3886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defRPr/>
            </a:pPr>
            <a:r>
              <a:rPr lang="en-US" spc="-40" dirty="0" smtClean="0">
                <a:latin typeface="Times New Roman" charset="0"/>
                <a:ea typeface="ＭＳ Ｐゴシック" charset="0"/>
                <a:cs typeface="ＭＳ Ｐゴシック" charset="0"/>
              </a:rPr>
              <a:t>Because of varying density, the ionosphere forms layers with different amounts of ionization</a:t>
            </a:r>
            <a:endParaRPr lang="en-US" dirty="0">
              <a:latin typeface="Times New Roman" charset="0"/>
              <a:ea typeface="ＭＳ Ｐゴシック" charset="0"/>
              <a:cs typeface="ＭＳ Ｐゴシック" charset="0"/>
            </a:endParaRPr>
          </a:p>
          <a:p>
            <a:pPr marL="342900" indent="-342900">
              <a:spcBef>
                <a:spcPct val="20000"/>
              </a:spcBef>
              <a:buFontTx/>
              <a:buChar char="•"/>
              <a:defRPr/>
            </a:pPr>
            <a:r>
              <a:rPr lang="en-US" spc="-40" dirty="0" smtClean="0">
                <a:latin typeface="Times New Roman" charset="0"/>
                <a:ea typeface="ＭＳ Ｐゴシック" charset="0"/>
                <a:cs typeface="ＭＳ Ｐゴシック" charset="0"/>
              </a:rPr>
              <a:t>Ionization varies with solar illumination (hour to hour) and intensity of solar radiation</a:t>
            </a:r>
          </a:p>
          <a:p>
            <a:pPr marL="342900" indent="-342900">
              <a:spcBef>
                <a:spcPct val="20000"/>
              </a:spcBef>
              <a:buFontTx/>
              <a:buChar char="•"/>
              <a:defRPr/>
            </a:pPr>
            <a:r>
              <a:rPr lang="en-US" spc="-40" dirty="0" smtClean="0">
                <a:latin typeface="Times New Roman" charset="0"/>
                <a:ea typeface="ＭＳ Ｐゴシック" charset="0"/>
                <a:cs typeface="ＭＳ Ｐゴシック" charset="0"/>
              </a:rPr>
              <a:t>Higher ionization refracts or bends radio waves more strongly</a:t>
            </a:r>
          </a:p>
        </p:txBody>
      </p:sp>
      <p:pic>
        <p:nvPicPr>
          <p:cNvPr id="19459" name="Picture 6" descr="UBR1-1503"/>
          <p:cNvPicPr>
            <a:picLocks noChangeAspect="1" noChangeArrowheads="1"/>
          </p:cNvPicPr>
          <p:nvPr/>
        </p:nvPicPr>
        <p:blipFill>
          <a:blip r:embed="rId3" cstate="print"/>
          <a:srcRect/>
          <a:stretch>
            <a:fillRect/>
          </a:stretch>
        </p:blipFill>
        <p:spPr bwMode="auto">
          <a:xfrm>
            <a:off x="4343400" y="1752600"/>
            <a:ext cx="4375150" cy="3786187"/>
          </a:xfrm>
          <a:prstGeom prst="rect">
            <a:avLst/>
          </a:prstGeom>
          <a:noFill/>
          <a:ln w="9525">
            <a:noFill/>
            <a:miter lim="800000"/>
            <a:headEnd/>
            <a:tailEnd/>
          </a:ln>
        </p:spPr>
      </p:pic>
      <p:sp>
        <p:nvSpPr>
          <p:cNvPr id="5" name="Footer Placeholder 4"/>
          <p:cNvSpPr>
            <a:spLocks noGrp="1"/>
          </p:cNvSpPr>
          <p:nvPr>
            <p:ph type="ftr" sz="quarter" idx="10"/>
          </p:nvPr>
        </p:nvSpPr>
        <p:spPr/>
        <p:txBody>
          <a:bodyPr/>
          <a:lstStyle/>
          <a:p>
            <a:r>
              <a:rPr lang="en-US" dirty="0" smtClean="0"/>
              <a:t>2014 Technician License Course</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a:t>Sunspot Cycle</a:t>
            </a:r>
          </a:p>
        </p:txBody>
      </p:sp>
      <p:sp>
        <p:nvSpPr>
          <p:cNvPr id="15362" name="Rectangle 5"/>
          <p:cNvSpPr>
            <a:spLocks noChangeArrowheads="1"/>
          </p:cNvSpPr>
          <p:nvPr/>
        </p:nvSpPr>
        <p:spPr bwMode="auto">
          <a:xfrm>
            <a:off x="685800" y="1828800"/>
            <a:ext cx="7772400" cy="4114800"/>
          </a:xfrm>
          <a:prstGeom prst="rect">
            <a:avLst/>
          </a:prstGeom>
          <a:noFill/>
          <a:ln w="9525">
            <a:noFill/>
            <a:miter lim="800000"/>
            <a:headEnd/>
            <a:tailEnd/>
          </a:ln>
        </p:spPr>
        <p:txBody>
          <a:bodyPr/>
          <a:lstStyle/>
          <a:p>
            <a:pPr marL="342900" indent="-342900">
              <a:spcBef>
                <a:spcPct val="20000"/>
              </a:spcBef>
              <a:buFontTx/>
              <a:buChar char="•"/>
            </a:pPr>
            <a:r>
              <a:rPr lang="en-US" sz="3200" dirty="0"/>
              <a:t>The level of ionization depends on the </a:t>
            </a:r>
            <a:r>
              <a:rPr lang="en-US" sz="3200" dirty="0" smtClean="0"/>
              <a:t>intensity of radiation from </a:t>
            </a:r>
            <a:r>
              <a:rPr lang="en-US" sz="3200" dirty="0"/>
              <a:t>the Sun.</a:t>
            </a:r>
          </a:p>
          <a:p>
            <a:pPr marL="342900" indent="-342900">
              <a:spcBef>
                <a:spcPct val="20000"/>
              </a:spcBef>
              <a:buFontTx/>
              <a:buChar char="•"/>
            </a:pPr>
            <a:r>
              <a:rPr lang="en-US" sz="3200" dirty="0"/>
              <a:t>Radiation from the Sun </a:t>
            </a:r>
            <a:r>
              <a:rPr lang="en-US" sz="3200" dirty="0" smtClean="0"/>
              <a:t>varies with the </a:t>
            </a:r>
            <a:r>
              <a:rPr lang="en-US" sz="3200" dirty="0"/>
              <a:t>number of sunspots on the Sun</a:t>
            </a:r>
            <a:r>
              <a:rPr lang="en-US" altLang="ja-JP" sz="3200" dirty="0"/>
              <a:t>’s surface.</a:t>
            </a:r>
          </a:p>
          <a:p>
            <a:pPr marL="742950" lvl="1" indent="-285750">
              <a:spcBef>
                <a:spcPct val="20000"/>
              </a:spcBef>
              <a:buFontTx/>
              <a:buChar char="–"/>
            </a:pPr>
            <a:r>
              <a:rPr lang="en-US" sz="2800" dirty="0"/>
              <a:t>High number of </a:t>
            </a:r>
            <a:r>
              <a:rPr lang="en-US" sz="2800" dirty="0" smtClean="0"/>
              <a:t>sunspots</a:t>
            </a:r>
            <a:r>
              <a:rPr lang="en-US" sz="2800" dirty="0"/>
              <a:t> </a:t>
            </a:r>
            <a:r>
              <a:rPr lang="en-US" sz="2800" dirty="0" smtClean="0"/>
              <a:t>results in high levels of ionizing </a:t>
            </a:r>
            <a:r>
              <a:rPr lang="en-US" sz="2800" dirty="0"/>
              <a:t>radiation emitted from the Sun.</a:t>
            </a:r>
          </a:p>
          <a:p>
            <a:pPr marL="342900" indent="-342900">
              <a:spcBef>
                <a:spcPct val="20000"/>
              </a:spcBef>
              <a:buFontTx/>
              <a:buChar char="•"/>
            </a:pPr>
            <a:r>
              <a:rPr lang="en-US" sz="3200" dirty="0"/>
              <a:t>Sunspot activity follows an </a:t>
            </a:r>
            <a:r>
              <a:rPr lang="en-US" sz="3200" dirty="0" smtClean="0"/>
              <a:t>11-year </a:t>
            </a:r>
            <a:r>
              <a:rPr lang="en-US" sz="3200" dirty="0"/>
              <a:t>cycle.</a:t>
            </a: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a:t>The Ionosphere – An RF Mirror</a:t>
            </a:r>
          </a:p>
        </p:txBody>
      </p:sp>
      <p:sp>
        <p:nvSpPr>
          <p:cNvPr id="21506" name="Rectangle 5"/>
          <p:cNvSpPr>
            <a:spLocks noChangeArrowheads="1"/>
          </p:cNvSpPr>
          <p:nvPr/>
        </p:nvSpPr>
        <p:spPr bwMode="auto">
          <a:xfrm>
            <a:off x="685800" y="1828800"/>
            <a:ext cx="7772400" cy="41148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3200" dirty="0"/>
              <a:t>The </a:t>
            </a:r>
            <a:r>
              <a:rPr lang="en-US" sz="3200" dirty="0" smtClean="0"/>
              <a:t>ionosphere can refract (bend) radio waves back to Earth – acts like reflection</a:t>
            </a:r>
          </a:p>
          <a:p>
            <a:pPr marL="342900" indent="-342900">
              <a:lnSpc>
                <a:spcPct val="90000"/>
              </a:lnSpc>
              <a:spcBef>
                <a:spcPct val="20000"/>
              </a:spcBef>
              <a:buFontTx/>
              <a:buChar char="•"/>
            </a:pPr>
            <a:r>
              <a:rPr lang="en-US" sz="3200" dirty="0" smtClean="0"/>
              <a:t>Most refraction of amateur frequencies occurs in the F layer</a:t>
            </a:r>
            <a:endParaRPr lang="en-US" sz="3200" dirty="0"/>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a:t>The Ionosphere – An RF Mirror</a:t>
            </a:r>
          </a:p>
        </p:txBody>
      </p:sp>
      <p:sp>
        <p:nvSpPr>
          <p:cNvPr id="21506" name="Rectangle 5"/>
          <p:cNvSpPr>
            <a:spLocks noChangeArrowheads="1"/>
          </p:cNvSpPr>
          <p:nvPr/>
        </p:nvSpPr>
        <p:spPr bwMode="auto">
          <a:xfrm>
            <a:off x="685800" y="1752600"/>
            <a:ext cx="3124200" cy="42672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800" dirty="0" smtClean="0"/>
              <a:t>Reflection depends on frequency and angle of incidence.</a:t>
            </a:r>
          </a:p>
          <a:p>
            <a:pPr marL="342900" indent="-342900">
              <a:lnSpc>
                <a:spcPct val="90000"/>
              </a:lnSpc>
              <a:spcBef>
                <a:spcPct val="20000"/>
              </a:spcBef>
              <a:buFontTx/>
              <a:buChar char="•"/>
            </a:pPr>
            <a:r>
              <a:rPr lang="en-US" sz="2800" dirty="0" smtClean="0"/>
              <a:t>Too high a frequency or angle and the  waves are lost to space.</a:t>
            </a:r>
            <a:endParaRPr lang="en-US" sz="2800" dirty="0"/>
          </a:p>
        </p:txBody>
      </p:sp>
      <p:pic>
        <p:nvPicPr>
          <p:cNvPr id="4" name="Picture 3" descr="HRLM3_04-03.png"/>
          <p:cNvPicPr>
            <a:picLocks noChangeAspect="1"/>
          </p:cNvPicPr>
          <p:nvPr/>
        </p:nvPicPr>
        <p:blipFill>
          <a:blip r:embed="rId3" cstate="print"/>
          <a:stretch>
            <a:fillRect/>
          </a:stretch>
        </p:blipFill>
        <p:spPr>
          <a:xfrm>
            <a:off x="3962400" y="1981200"/>
            <a:ext cx="4279039" cy="3011175"/>
          </a:xfrm>
          <a:prstGeom prst="rect">
            <a:avLst/>
          </a:prstGeom>
        </p:spPr>
      </p:pic>
      <p:sp>
        <p:nvSpPr>
          <p:cNvPr id="5" name="Footer Placeholder 4"/>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a:t>The Ionosphere – An RF Mirror</a:t>
            </a:r>
          </a:p>
        </p:txBody>
      </p:sp>
      <p:sp>
        <p:nvSpPr>
          <p:cNvPr id="21506" name="Rectangle 5"/>
          <p:cNvSpPr>
            <a:spLocks noChangeArrowheads="1"/>
          </p:cNvSpPr>
          <p:nvPr/>
        </p:nvSpPr>
        <p:spPr bwMode="auto">
          <a:xfrm>
            <a:off x="685800" y="1828800"/>
            <a:ext cx="7772400" cy="41148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3200" dirty="0" smtClean="0"/>
              <a:t>Sky-wave </a:t>
            </a:r>
            <a:r>
              <a:rPr lang="en-US" sz="3200" dirty="0" smtClean="0"/>
              <a:t>or </a:t>
            </a:r>
            <a:r>
              <a:rPr lang="en-US" sz="3200" dirty="0" smtClean="0"/>
              <a:t>skip propagation </a:t>
            </a:r>
            <a:r>
              <a:rPr lang="en-US" sz="3200" dirty="0"/>
              <a:t>is responsible for most </a:t>
            </a:r>
            <a:r>
              <a:rPr lang="en-US" sz="3200" dirty="0" smtClean="0"/>
              <a:t>over-the-horizon propagation on HF and low VHF (10 and 6 meters) during peaks of the sunspot cycle.</a:t>
            </a:r>
          </a:p>
          <a:p>
            <a:pPr marL="342900" indent="-342900">
              <a:lnSpc>
                <a:spcPct val="90000"/>
              </a:lnSpc>
              <a:spcBef>
                <a:spcPct val="20000"/>
              </a:spcBef>
              <a:buFontTx/>
              <a:buChar char="•"/>
            </a:pPr>
            <a:r>
              <a:rPr lang="en-US" sz="3200" dirty="0" smtClean="0"/>
              <a:t>Skip is very rare on the 144 MHz and higher UHF bands.</a:t>
            </a:r>
          </a:p>
          <a:p>
            <a:pPr marL="342900" indent="-342900">
              <a:lnSpc>
                <a:spcPct val="90000"/>
              </a:lnSpc>
              <a:spcBef>
                <a:spcPct val="20000"/>
              </a:spcBef>
              <a:buFontTx/>
              <a:buChar char="•"/>
            </a:pPr>
            <a:r>
              <a:rPr lang="en-US" sz="3200" dirty="0" smtClean="0"/>
              <a:t>Each ground-to-sky-to-ground trip is called a </a:t>
            </a:r>
            <a:r>
              <a:rPr lang="en-US" sz="3200" i="1" dirty="0" smtClean="0"/>
              <a:t>hop</a:t>
            </a:r>
            <a:r>
              <a:rPr lang="en-US" sz="3200" dirty="0" smtClean="0"/>
              <a:t>.</a:t>
            </a:r>
            <a:endParaRPr lang="en-US" sz="3200" dirty="0"/>
          </a:p>
        </p:txBody>
      </p:sp>
      <p:sp>
        <p:nvSpPr>
          <p:cNvPr id="4" name="Footer Placeholder 3"/>
          <p:cNvSpPr>
            <a:spLocks noGrp="1"/>
          </p:cNvSpPr>
          <p:nvPr>
            <p:ph type="ftr" sz="quarter" idx="10"/>
          </p:nvPr>
        </p:nvSpPr>
        <p:spPr/>
        <p:txBody>
          <a:bodyPr/>
          <a:lstStyle/>
          <a:p>
            <a:r>
              <a:rPr lang="en-US" dirty="0" smtClean="0"/>
              <a:t>2014 Technician License Course</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a:t>The Ionosphere – An RF Mirror</a:t>
            </a:r>
          </a:p>
        </p:txBody>
      </p:sp>
      <p:sp>
        <p:nvSpPr>
          <p:cNvPr id="21506" name="Rectangle 5"/>
          <p:cNvSpPr>
            <a:spLocks noChangeArrowheads="1"/>
          </p:cNvSpPr>
          <p:nvPr/>
        </p:nvSpPr>
        <p:spPr bwMode="auto">
          <a:xfrm>
            <a:off x="685800" y="1828800"/>
            <a:ext cx="7620000" cy="41910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800" dirty="0" smtClean="0"/>
              <a:t>Signals can take many paths through the ionosphere.</a:t>
            </a:r>
          </a:p>
          <a:p>
            <a:pPr marL="342900" indent="-342900">
              <a:lnSpc>
                <a:spcPct val="90000"/>
              </a:lnSpc>
              <a:spcBef>
                <a:spcPct val="20000"/>
              </a:spcBef>
              <a:buFontTx/>
              <a:buChar char="•"/>
            </a:pPr>
            <a:r>
              <a:rPr lang="en-US" sz="2800" dirty="0" smtClean="0"/>
              <a:t>Randomly combining at the receiving antenna, signals can partially cancel, creating irregular fading as the ionosphere changes.</a:t>
            </a:r>
          </a:p>
          <a:p>
            <a:pPr marL="800100" lvl="1" indent="-342900">
              <a:lnSpc>
                <a:spcPct val="90000"/>
              </a:lnSpc>
              <a:spcBef>
                <a:spcPct val="20000"/>
              </a:spcBef>
              <a:buFontTx/>
              <a:buChar char="•"/>
            </a:pPr>
            <a:r>
              <a:rPr lang="en-US" sz="2800" dirty="0" smtClean="0"/>
              <a:t>The resulting echo and flutter distort speech  and CW.</a:t>
            </a:r>
          </a:p>
          <a:p>
            <a:pPr marL="800100" lvl="1" indent="-342900">
              <a:lnSpc>
                <a:spcPct val="90000"/>
              </a:lnSpc>
              <a:spcBef>
                <a:spcPct val="20000"/>
              </a:spcBef>
              <a:buFontTx/>
              <a:buChar char="•"/>
            </a:pPr>
            <a:r>
              <a:rPr lang="en-US" sz="2800" dirty="0" smtClean="0"/>
              <a:t>Fading causes data errors for digital signals.</a:t>
            </a:r>
          </a:p>
          <a:p>
            <a:pPr marL="342900" indent="-342900">
              <a:lnSpc>
                <a:spcPct val="90000"/>
              </a:lnSpc>
              <a:spcBef>
                <a:spcPct val="20000"/>
              </a:spcBef>
              <a:buFontTx/>
              <a:buChar char="•"/>
            </a:pPr>
            <a:endParaRPr lang="en-US" sz="2800" dirty="0" smtClean="0"/>
          </a:p>
        </p:txBody>
      </p:sp>
      <p:sp>
        <p:nvSpPr>
          <p:cNvPr id="5" name="Footer Placeholder 4"/>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t>Sporadic E (Es) and Aurora</a:t>
            </a:r>
            <a:endParaRPr lang="en-US" sz="4400" dirty="0"/>
          </a:p>
        </p:txBody>
      </p:sp>
      <p:sp>
        <p:nvSpPr>
          <p:cNvPr id="18434" name="Rectangle 5"/>
          <p:cNvSpPr>
            <a:spLocks noChangeArrowheads="1"/>
          </p:cNvSpPr>
          <p:nvPr/>
        </p:nvSpPr>
        <p:spPr bwMode="auto">
          <a:xfrm>
            <a:off x="685800" y="1905000"/>
            <a:ext cx="36576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defRPr/>
            </a:pPr>
            <a:r>
              <a:rPr lang="en-US" spc="-40" dirty="0" smtClean="0">
                <a:latin typeface="Times New Roman" charset="0"/>
                <a:ea typeface="ＭＳ Ｐゴシック" charset="0"/>
                <a:cs typeface="ＭＳ Ｐゴシック" charset="0"/>
              </a:rPr>
              <a:t>Highly ionized patches of the E layer can reflect HF and VHF signals – best on 10, 6, and 2 meters.</a:t>
            </a:r>
          </a:p>
          <a:p>
            <a:pPr marL="342900" indent="-342900">
              <a:spcBef>
                <a:spcPct val="20000"/>
              </a:spcBef>
              <a:buFontTx/>
              <a:buChar char="•"/>
              <a:defRPr/>
            </a:pPr>
            <a:r>
              <a:rPr lang="en-US" spc="-40" dirty="0">
                <a:latin typeface="Times New Roman" charset="0"/>
                <a:ea typeface="ＭＳ Ｐゴシック" charset="0"/>
                <a:cs typeface="ＭＳ Ｐゴシック" charset="0"/>
              </a:rPr>
              <a:t>A</a:t>
            </a:r>
            <a:r>
              <a:rPr lang="en-US" spc="-40" dirty="0" smtClean="0">
                <a:latin typeface="Times New Roman" charset="0"/>
                <a:ea typeface="ＭＳ Ｐゴシック" charset="0"/>
                <a:cs typeface="ＭＳ Ｐゴシック" charset="0"/>
              </a:rPr>
              <a:t>urora near the north and south poles can also reflect VHF and UHF waves with a distinctive distorted sound.</a:t>
            </a:r>
          </a:p>
          <a:p>
            <a:pPr marL="342900" indent="-342900">
              <a:spcBef>
                <a:spcPct val="20000"/>
              </a:spcBef>
              <a:buFontTx/>
              <a:buChar char="•"/>
              <a:defRPr/>
            </a:pPr>
            <a:endParaRPr lang="en-US" spc="-40" dirty="0" smtClean="0">
              <a:latin typeface="Times New Roman" charset="0"/>
              <a:ea typeface="ＭＳ Ｐゴシック" charset="0"/>
              <a:cs typeface="ＭＳ Ｐゴシック" charset="0"/>
            </a:endParaRPr>
          </a:p>
        </p:txBody>
      </p:sp>
      <p:pic>
        <p:nvPicPr>
          <p:cNvPr id="19459" name="Picture 6" descr="UBR1-1503"/>
          <p:cNvPicPr>
            <a:picLocks noChangeAspect="1" noChangeArrowheads="1"/>
          </p:cNvPicPr>
          <p:nvPr/>
        </p:nvPicPr>
        <p:blipFill>
          <a:blip r:embed="rId3" cstate="print"/>
          <a:srcRect/>
          <a:stretch>
            <a:fillRect/>
          </a:stretch>
        </p:blipFill>
        <p:spPr bwMode="auto">
          <a:xfrm>
            <a:off x="4343400" y="1852613"/>
            <a:ext cx="4375150" cy="3786187"/>
          </a:xfrm>
          <a:prstGeom prst="rect">
            <a:avLst/>
          </a:prstGeom>
          <a:noFill/>
          <a:ln w="9525">
            <a:noFill/>
            <a:miter lim="800000"/>
            <a:headEnd/>
            <a:tailEnd/>
          </a:ln>
        </p:spPr>
      </p:pic>
      <p:sp>
        <p:nvSpPr>
          <p:cNvPr id="5" name="Oval 4"/>
          <p:cNvSpPr/>
          <p:nvPr/>
        </p:nvSpPr>
        <p:spPr>
          <a:xfrm>
            <a:off x="6019800" y="4191000"/>
            <a:ext cx="914400" cy="6858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t>Meteor Scatter</a:t>
            </a:r>
            <a:endParaRPr lang="en-US" sz="4400" dirty="0"/>
          </a:p>
        </p:txBody>
      </p:sp>
      <p:sp>
        <p:nvSpPr>
          <p:cNvPr id="21506" name="Rectangle 5"/>
          <p:cNvSpPr>
            <a:spLocks noChangeArrowheads="1"/>
          </p:cNvSpPr>
          <p:nvPr/>
        </p:nvSpPr>
        <p:spPr bwMode="auto">
          <a:xfrm>
            <a:off x="685800" y="1828800"/>
            <a:ext cx="7772400" cy="41148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800" dirty="0" smtClean="0"/>
              <a:t>Thousands of meteors enter the Earth’s atmosphere every day – most quite small.</a:t>
            </a:r>
          </a:p>
          <a:p>
            <a:pPr marL="342900" indent="-342900">
              <a:lnSpc>
                <a:spcPct val="90000"/>
              </a:lnSpc>
              <a:spcBef>
                <a:spcPct val="20000"/>
              </a:spcBef>
              <a:buFontTx/>
              <a:buChar char="•"/>
            </a:pPr>
            <a:r>
              <a:rPr lang="en-US" sz="2800" dirty="0" smtClean="0"/>
              <a:t>Meteors leave trails of highly ionized gas that last for several seconds.</a:t>
            </a:r>
          </a:p>
          <a:p>
            <a:pPr marL="342900" indent="-342900">
              <a:lnSpc>
                <a:spcPct val="90000"/>
              </a:lnSpc>
              <a:spcBef>
                <a:spcPct val="20000"/>
              </a:spcBef>
              <a:buFontTx/>
              <a:buChar char="•"/>
            </a:pPr>
            <a:r>
              <a:rPr lang="en-US" sz="2800" dirty="0" smtClean="0"/>
              <a:t>Trails can reflect radio waves – </a:t>
            </a:r>
            <a:r>
              <a:rPr lang="en-US" sz="2800" dirty="0"/>
              <a:t>called </a:t>
            </a:r>
            <a:r>
              <a:rPr lang="en-US" sz="2800" i="1" dirty="0"/>
              <a:t>meteor </a:t>
            </a:r>
            <a:r>
              <a:rPr lang="en-US" sz="2800" i="1" dirty="0" smtClean="0"/>
              <a:t>scatter.</a:t>
            </a:r>
            <a:r>
              <a:rPr lang="en-US" sz="2800" dirty="0" smtClean="0"/>
              <a:t> The best band for this is 6 meters.</a:t>
            </a:r>
          </a:p>
          <a:p>
            <a:pPr marL="342900" indent="-342900">
              <a:lnSpc>
                <a:spcPct val="90000"/>
              </a:lnSpc>
              <a:spcBef>
                <a:spcPct val="20000"/>
              </a:spcBef>
              <a:buFontTx/>
              <a:buChar char="•"/>
            </a:pPr>
            <a:r>
              <a:rPr lang="en-US" sz="2800" dirty="0" smtClean="0"/>
              <a:t>Mostly in the E layer, meteor scatter and sporadic E supports contacts up to about 1500 miles.</a:t>
            </a: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4"/>
          <p:cNvSpPr>
            <a:spLocks noChangeArrowheads="1"/>
          </p:cNvSpPr>
          <p:nvPr/>
        </p:nvSpPr>
        <p:spPr bwMode="auto">
          <a:xfrm>
            <a:off x="685800" y="2590800"/>
            <a:ext cx="7772400" cy="1143000"/>
          </a:xfrm>
          <a:prstGeom prst="rect">
            <a:avLst/>
          </a:prstGeom>
          <a:noFill/>
          <a:ln w="9525">
            <a:noFill/>
            <a:miter lim="800000"/>
            <a:headEnd/>
            <a:tailEnd/>
          </a:ln>
        </p:spPr>
        <p:txBody>
          <a:bodyPr anchor="ctr"/>
          <a:lstStyle/>
          <a:p>
            <a:pPr algn="ctr"/>
            <a:r>
              <a:rPr lang="en-US" sz="4400" dirty="0" smtClean="0"/>
              <a:t>Practice Questions</a:t>
            </a:r>
            <a:endParaRPr lang="en-US" sz="4400" dirty="0"/>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Placeholder 2"/>
          <p:cNvSpPr>
            <a:spLocks noGrp="1"/>
          </p:cNvSpPr>
          <p:nvPr>
            <p:ph type="body" idx="1"/>
          </p:nvPr>
        </p:nvSpPr>
        <p:spPr bwMode="auto">
          <a:xfrm>
            <a:off x="457200" y="2514600"/>
            <a:ext cx="8229600" cy="3611563"/>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Change the batteries in your radio to a different type</a:t>
            </a:r>
          </a:p>
          <a:p>
            <a:r>
              <a:rPr lang="en-US" dirty="0" smtClean="0"/>
              <a:t>B. Turn on the CTCSS tone</a:t>
            </a:r>
          </a:p>
          <a:p>
            <a:r>
              <a:rPr lang="en-US" dirty="0" smtClean="0"/>
              <a:t>C. Ask the other operator to adjust his squelch control</a:t>
            </a:r>
          </a:p>
          <a:p>
            <a:r>
              <a:rPr lang="en-US" dirty="0" smtClean="0"/>
              <a:t>D. Try moving a few feet, as random reflections may be causing multi-path distortion</a:t>
            </a:r>
          </a:p>
          <a:p>
            <a:pPr lvl="1"/>
            <a:r>
              <a:rPr lang="en-US" dirty="0" smtClean="0"/>
              <a:t> T3A01 HRLM (4-2)</a:t>
            </a:r>
          </a:p>
        </p:txBody>
      </p:sp>
      <p:sp>
        <p:nvSpPr>
          <p:cNvPr id="2" name="Title 1"/>
          <p:cNvSpPr>
            <a:spLocks noGrp="1"/>
          </p:cNvSpPr>
          <p:nvPr>
            <p:ph type="title"/>
          </p:nvPr>
        </p:nvSpPr>
        <p:spPr>
          <a:xfrm>
            <a:off x="457200" y="274638"/>
            <a:ext cx="8229600" cy="1935162"/>
          </a:xfrm>
        </p:spPr>
        <p:txBody>
          <a:bodyPr vert="horz" wrap="square" lIns="91440" tIns="45720" rIns="91440" bIns="45720" numCol="1" anchor="t" anchorCtr="0" compatLnSpc="1">
            <a:prstTxWarp prst="textNoShape">
              <a:avLst/>
            </a:prstTxWarp>
            <a:normAutofit/>
          </a:bodyPr>
          <a:lstStyle/>
          <a:p>
            <a:r>
              <a:rPr lang="en-US" sz="2900" dirty="0" smtClean="0">
                <a:solidFill>
                  <a:srgbClr val="000000"/>
                </a:solidFill>
              </a:rPr>
              <a:t>What should you do if another operator reports that your station</a:t>
            </a:r>
            <a:r>
              <a:rPr lang="en-US" altLang="en-US" sz="2900" dirty="0" smtClean="0">
                <a:solidFill>
                  <a:srgbClr val="000000"/>
                </a:solidFill>
              </a:rPr>
              <a:t>’</a:t>
            </a:r>
            <a:r>
              <a:rPr lang="en-US" sz="2900" dirty="0" smtClean="0">
                <a:solidFill>
                  <a:srgbClr val="000000"/>
                </a:solidFill>
              </a:rPr>
              <a:t>s 2 meter signals were strong just a moment ago, but now they are weak or distorted?</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a:t>Radio Wave Propagation:</a:t>
            </a:r>
            <a:br>
              <a:rPr lang="en-US" sz="4400" dirty="0"/>
            </a:br>
            <a:r>
              <a:rPr lang="en-US" sz="4400" dirty="0"/>
              <a:t>Getting from Point A to Point B</a:t>
            </a:r>
          </a:p>
        </p:txBody>
      </p:sp>
      <p:sp>
        <p:nvSpPr>
          <p:cNvPr id="8194" name="Rectangle 5"/>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a:lnSpc>
                <a:spcPct val="90000"/>
              </a:lnSpc>
              <a:spcBef>
                <a:spcPts val="600"/>
              </a:spcBef>
              <a:buFontTx/>
              <a:buChar char="•"/>
            </a:pPr>
            <a:r>
              <a:rPr lang="en-US" sz="3200" dirty="0"/>
              <a:t>Radio waves </a:t>
            </a:r>
            <a:r>
              <a:rPr lang="en-US" sz="3200" i="1" dirty="0"/>
              <a:t>propagate</a:t>
            </a:r>
            <a:r>
              <a:rPr lang="en-US" sz="3200" dirty="0"/>
              <a:t> </a:t>
            </a:r>
            <a:r>
              <a:rPr lang="en-US" sz="3200" dirty="0" smtClean="0"/>
              <a:t>in many ways depending on…</a:t>
            </a:r>
            <a:endParaRPr lang="en-US" sz="3200" dirty="0"/>
          </a:p>
          <a:p>
            <a:pPr marL="742950" lvl="1" indent="-285750">
              <a:lnSpc>
                <a:spcPct val="90000"/>
              </a:lnSpc>
              <a:spcBef>
                <a:spcPts val="600"/>
              </a:spcBef>
              <a:buFontTx/>
              <a:buChar char="–"/>
            </a:pPr>
            <a:r>
              <a:rPr lang="en-US" sz="2800" dirty="0" smtClean="0"/>
              <a:t>Frequency of the wave</a:t>
            </a:r>
          </a:p>
          <a:p>
            <a:pPr marL="742950" lvl="1" indent="-285750">
              <a:lnSpc>
                <a:spcPct val="90000"/>
              </a:lnSpc>
              <a:spcBef>
                <a:spcPts val="600"/>
              </a:spcBef>
              <a:buFontTx/>
              <a:buChar char="–"/>
            </a:pPr>
            <a:r>
              <a:rPr lang="en-US" sz="2800" dirty="0" smtClean="0"/>
              <a:t>Characteristics of the environment</a:t>
            </a:r>
            <a:endParaRPr lang="en-US" sz="2800" dirty="0"/>
          </a:p>
          <a:p>
            <a:pPr marL="342900" indent="-342900">
              <a:lnSpc>
                <a:spcPct val="90000"/>
              </a:lnSpc>
              <a:spcBef>
                <a:spcPts val="600"/>
              </a:spcBef>
              <a:buFontTx/>
              <a:buChar char="•"/>
            </a:pPr>
            <a:r>
              <a:rPr lang="en-US" sz="3200" dirty="0"/>
              <a:t>We will discuss three basic ways:</a:t>
            </a:r>
          </a:p>
          <a:p>
            <a:pPr marL="742950" lvl="1" indent="-285750">
              <a:lnSpc>
                <a:spcPct val="90000"/>
              </a:lnSpc>
              <a:spcBef>
                <a:spcPts val="600"/>
              </a:spcBef>
              <a:buFontTx/>
              <a:buChar char="–"/>
            </a:pPr>
            <a:r>
              <a:rPr lang="en-US" sz="2800" dirty="0"/>
              <a:t>Line of </a:t>
            </a:r>
            <a:r>
              <a:rPr lang="en-US" sz="2800" dirty="0" smtClean="0"/>
              <a:t>sight</a:t>
            </a:r>
            <a:endParaRPr lang="en-US" sz="2800" dirty="0"/>
          </a:p>
          <a:p>
            <a:pPr marL="742950" lvl="1" indent="-285750">
              <a:lnSpc>
                <a:spcPct val="90000"/>
              </a:lnSpc>
              <a:spcBef>
                <a:spcPts val="600"/>
              </a:spcBef>
              <a:buFontTx/>
              <a:buChar char="–"/>
            </a:pPr>
            <a:r>
              <a:rPr lang="en-US" sz="2800" dirty="0"/>
              <a:t>Ground wave</a:t>
            </a:r>
          </a:p>
          <a:p>
            <a:pPr marL="742950" lvl="1" indent="-285750">
              <a:lnSpc>
                <a:spcPct val="90000"/>
              </a:lnSpc>
              <a:spcBef>
                <a:spcPts val="600"/>
              </a:spcBef>
              <a:buFontTx/>
              <a:buChar char="–"/>
            </a:pPr>
            <a:r>
              <a:rPr lang="en-US" sz="2800" dirty="0"/>
              <a:t>Sky wave</a:t>
            </a:r>
          </a:p>
        </p:txBody>
      </p:sp>
      <p:sp>
        <p:nvSpPr>
          <p:cNvPr id="4" name="Footer Placeholder 3"/>
          <p:cNvSpPr>
            <a:spLocks noGrp="1"/>
          </p:cNvSpPr>
          <p:nvPr>
            <p:ph type="ftr" sz="quarter" idx="10"/>
          </p:nvPr>
        </p:nvSpPr>
        <p:spPr/>
        <p:txBody>
          <a:bodyPr/>
          <a:lstStyle/>
          <a:p>
            <a:r>
              <a:rPr lang="en-US" dirty="0" smtClean="0"/>
              <a:t>2014 Technician License Course</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Placeholder 2"/>
          <p:cNvSpPr>
            <a:spLocks noGrp="1"/>
          </p:cNvSpPr>
          <p:nvPr>
            <p:ph type="body" idx="1"/>
          </p:nvPr>
        </p:nvSpPr>
        <p:spPr bwMode="auto">
          <a:xfrm>
            <a:off x="457200" y="2514600"/>
            <a:ext cx="8229600" cy="3611563"/>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Change the batteries in your radio to a different type</a:t>
            </a:r>
          </a:p>
          <a:p>
            <a:r>
              <a:rPr lang="en-US" dirty="0" smtClean="0"/>
              <a:t>B. Turn on the CTCSS tone</a:t>
            </a:r>
          </a:p>
          <a:p>
            <a:r>
              <a:rPr lang="en-US" dirty="0" smtClean="0"/>
              <a:t>C. Ask the other operator to adjust his squelch control</a:t>
            </a:r>
          </a:p>
          <a:p>
            <a:r>
              <a:rPr lang="en-US" b="1" dirty="0" smtClean="0"/>
              <a:t>D. Try moving a few feet, as random reflections may be causing multi-path distortion</a:t>
            </a:r>
          </a:p>
          <a:p>
            <a:pPr lvl="1"/>
            <a:r>
              <a:rPr lang="en-US" dirty="0" smtClean="0"/>
              <a:t> T3A01 HRLM (4-2)</a:t>
            </a:r>
          </a:p>
        </p:txBody>
      </p:sp>
      <p:sp>
        <p:nvSpPr>
          <p:cNvPr id="2" name="Title 1"/>
          <p:cNvSpPr>
            <a:spLocks noGrp="1"/>
          </p:cNvSpPr>
          <p:nvPr>
            <p:ph type="title"/>
          </p:nvPr>
        </p:nvSpPr>
        <p:spPr>
          <a:xfrm>
            <a:off x="457200" y="274638"/>
            <a:ext cx="8229600" cy="1935162"/>
          </a:xfrm>
        </p:spPr>
        <p:txBody>
          <a:bodyPr vert="horz" wrap="square" lIns="91440" tIns="45720" rIns="91440" bIns="45720" numCol="1" anchor="t" anchorCtr="0" compatLnSpc="1">
            <a:prstTxWarp prst="textNoShape">
              <a:avLst/>
            </a:prstTxWarp>
            <a:normAutofit/>
          </a:bodyPr>
          <a:lstStyle/>
          <a:p>
            <a:r>
              <a:rPr lang="en-US" sz="2900" dirty="0" smtClean="0">
                <a:solidFill>
                  <a:srgbClr val="000000"/>
                </a:solidFill>
              </a:rPr>
              <a:t>What should you do if another operator reports that your station</a:t>
            </a:r>
            <a:r>
              <a:rPr lang="en-US" altLang="en-US" sz="2900" dirty="0" smtClean="0">
                <a:solidFill>
                  <a:srgbClr val="000000"/>
                </a:solidFill>
              </a:rPr>
              <a:t>’</a:t>
            </a:r>
            <a:r>
              <a:rPr lang="en-US" sz="2900" dirty="0" smtClean="0">
                <a:solidFill>
                  <a:srgbClr val="000000"/>
                </a:solidFill>
              </a:rPr>
              <a:t>s 2 meter signals were strong just a moment ago, but now they are weak or distorted?</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VHF signals lose power faster over distance</a:t>
            </a:r>
          </a:p>
          <a:p>
            <a:r>
              <a:rPr lang="en-US" smtClean="0"/>
              <a:t>B. The shorter wavelength allows them to more easily penetrate the structure of buildings</a:t>
            </a:r>
          </a:p>
          <a:p>
            <a:r>
              <a:rPr lang="en-US" smtClean="0"/>
              <a:t>C. This is incorrect; VHF works better than UHF inside buildings</a:t>
            </a:r>
          </a:p>
          <a:p>
            <a:r>
              <a:rPr lang="en-US" smtClean="0"/>
              <a:t>D. UHF antennas are more efficient than VHF antennas</a:t>
            </a:r>
          </a:p>
          <a:p>
            <a:pPr lvl="1"/>
            <a:r>
              <a:rPr lang="en-US" smtClean="0"/>
              <a:t> T3A02 HRLM (4-2)</a:t>
            </a:r>
          </a:p>
        </p:txBody>
      </p:sp>
      <p:sp>
        <p:nvSpPr>
          <p:cNvPr id="25602"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solidFill>
                  <a:srgbClr val="000000"/>
                </a:solidFill>
              </a:rPr>
              <a:t>Why are UHF signals often more effective from inside buildings than VHF signals?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VHF signals lose power faster over distance</a:t>
            </a:r>
          </a:p>
          <a:p>
            <a:r>
              <a:rPr lang="en-US" b="1" smtClean="0"/>
              <a:t>B. The shorter wavelength allows them to more easily penetrate the structure of buildings</a:t>
            </a:r>
          </a:p>
          <a:p>
            <a:r>
              <a:rPr lang="en-US" smtClean="0"/>
              <a:t>C. This is incorrect; VHF works better than UHF inside buildings</a:t>
            </a:r>
          </a:p>
          <a:p>
            <a:r>
              <a:rPr lang="en-US" smtClean="0"/>
              <a:t>D. UHF antennas are more efficient than VHF antennas</a:t>
            </a:r>
          </a:p>
          <a:p>
            <a:pPr lvl="1"/>
            <a:r>
              <a:rPr lang="en-US" smtClean="0"/>
              <a:t> T3A02 HRLM (4-2)</a:t>
            </a:r>
          </a:p>
        </p:txBody>
      </p:sp>
      <p:sp>
        <p:nvSpPr>
          <p:cNvPr id="26626"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Why are UHF signals often more effective from inside buildings than VHF signals?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Placeholder 2"/>
          <p:cNvSpPr>
            <a:spLocks noGrp="1"/>
          </p:cNvSpPr>
          <p:nvPr>
            <p:ph type="body" idx="1"/>
          </p:nvPr>
        </p:nvSpPr>
        <p:spPr bwMode="auto">
          <a:xfrm>
            <a:off x="457200" y="2590800"/>
            <a:ext cx="8229600" cy="35353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Flip-flopping</a:t>
            </a:r>
          </a:p>
          <a:p>
            <a:r>
              <a:rPr lang="en-US" smtClean="0"/>
              <a:t>B. Picket fencing</a:t>
            </a:r>
          </a:p>
          <a:p>
            <a:r>
              <a:rPr lang="en-US" smtClean="0"/>
              <a:t>C. Frequency shifting</a:t>
            </a:r>
          </a:p>
          <a:p>
            <a:r>
              <a:rPr lang="en-US" smtClean="0"/>
              <a:t>D. Pulsing</a:t>
            </a:r>
          </a:p>
          <a:p>
            <a:pPr lvl="1"/>
            <a:r>
              <a:rPr lang="en-US" smtClean="0"/>
              <a:t> T3A06 HRLM (4-2)</a:t>
            </a:r>
          </a:p>
        </p:txBody>
      </p:sp>
      <p:sp>
        <p:nvSpPr>
          <p:cNvPr id="2" name="Title 1"/>
          <p:cNvSpPr>
            <a:spLocks noGrp="1"/>
          </p:cNvSpPr>
          <p:nvPr>
            <p:ph type="title"/>
          </p:nvPr>
        </p:nvSpPr>
        <p:spPr/>
        <p:txBody>
          <a:bodyPr>
            <a:normAutofit fontScale="90000"/>
          </a:bodyPr>
          <a:lstStyle/>
          <a:p>
            <a:pPr>
              <a:defRPr/>
            </a:pPr>
            <a:r>
              <a:rPr lang="en-US" dirty="0" smtClean="0">
                <a:solidFill>
                  <a:srgbClr val="000000"/>
                </a:solidFill>
                <a:latin typeface="Arial"/>
                <a:ea typeface="ＭＳ Ｐゴシック" charset="0"/>
                <a:cs typeface="+mj-cs"/>
              </a:rPr>
              <a:t>What term is commonly used to describe the rapid fluttering sound sometimes heard from mobile stations that are moving while transmitting?</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Placeholder 2"/>
          <p:cNvSpPr>
            <a:spLocks noGrp="1"/>
          </p:cNvSpPr>
          <p:nvPr>
            <p:ph type="body" idx="1"/>
          </p:nvPr>
        </p:nvSpPr>
        <p:spPr bwMode="auto">
          <a:xfrm>
            <a:off x="457200" y="2590800"/>
            <a:ext cx="8229600" cy="35353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Flip-flopping</a:t>
            </a:r>
          </a:p>
          <a:p>
            <a:r>
              <a:rPr lang="en-US" b="1" smtClean="0"/>
              <a:t>B. Picket fencing</a:t>
            </a:r>
          </a:p>
          <a:p>
            <a:r>
              <a:rPr lang="en-US" smtClean="0"/>
              <a:t>C. Frequency shifting</a:t>
            </a:r>
          </a:p>
          <a:p>
            <a:r>
              <a:rPr lang="en-US" smtClean="0"/>
              <a:t>D. Pulsing</a:t>
            </a:r>
          </a:p>
          <a:p>
            <a:pPr lvl="1"/>
            <a:r>
              <a:rPr lang="en-US" smtClean="0"/>
              <a:t> T3A06 HRLM (4-2)</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What term is commonly used to describe the rapid fluttering sound sometimes heard from mobile stations that are moving while transmitting?</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 Placeholder 2"/>
          <p:cNvSpPr>
            <a:spLocks noGrp="1"/>
          </p:cNvSpPr>
          <p:nvPr>
            <p:ph type="body" idx="1"/>
          </p:nvPr>
        </p:nvSpPr>
        <p:spPr bwMode="auto">
          <a:xfrm>
            <a:off x="457200" y="2209800"/>
            <a:ext cx="8229600" cy="39163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Frequency shift due to Faraday rotation</a:t>
            </a:r>
          </a:p>
          <a:p>
            <a:r>
              <a:rPr lang="en-US" smtClean="0"/>
              <a:t>B. Interference from thunderstorms</a:t>
            </a:r>
          </a:p>
          <a:p>
            <a:r>
              <a:rPr lang="en-US" smtClean="0"/>
              <a:t>C. Random combining of signals arriving via different paths </a:t>
            </a:r>
          </a:p>
          <a:p>
            <a:r>
              <a:rPr lang="en-US" smtClean="0"/>
              <a:t>D. Intermodulation distortion </a:t>
            </a:r>
          </a:p>
          <a:p>
            <a:pPr lvl="1"/>
            <a:r>
              <a:rPr lang="en-US" smtClean="0"/>
              <a:t> T3A08 HRLM (4-2)</a:t>
            </a:r>
          </a:p>
        </p:txBody>
      </p:sp>
      <p:sp>
        <p:nvSpPr>
          <p:cNvPr id="2" name="Title 1"/>
          <p:cNvSpPr>
            <a:spLocks noGrp="1"/>
          </p:cNvSpPr>
          <p:nvPr>
            <p:ph type="title"/>
          </p:nvPr>
        </p:nvSpPr>
        <p:spPr/>
        <p:txBody>
          <a:bodyPr>
            <a:normAutofit fontScale="90000"/>
          </a:bodyPr>
          <a:lstStyle/>
          <a:p>
            <a:pPr>
              <a:defRPr/>
            </a:pPr>
            <a:r>
              <a:rPr lang="en-US" dirty="0" smtClean="0">
                <a:solidFill>
                  <a:srgbClr val="000000"/>
                </a:solidFill>
                <a:latin typeface="Arial"/>
                <a:ea typeface="ＭＳ Ｐゴシック" charset="0"/>
                <a:cs typeface="+mj-cs"/>
              </a:rPr>
              <a:t>Which of the following is a likely cause of irregular fading of signals received by </a:t>
            </a:r>
            <a:r>
              <a:rPr lang="en-US" dirty="0" err="1" smtClean="0">
                <a:solidFill>
                  <a:srgbClr val="000000"/>
                </a:solidFill>
                <a:latin typeface="Arial"/>
                <a:ea typeface="ＭＳ Ｐゴシック" charset="0"/>
                <a:cs typeface="+mj-cs"/>
              </a:rPr>
              <a:t>ionospheric</a:t>
            </a:r>
            <a:r>
              <a:rPr lang="en-US" dirty="0" smtClean="0">
                <a:solidFill>
                  <a:srgbClr val="000000"/>
                </a:solidFill>
                <a:latin typeface="Arial"/>
                <a:ea typeface="ＭＳ Ｐゴシック" charset="0"/>
                <a:cs typeface="+mj-cs"/>
              </a:rPr>
              <a:t> reflection?</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 Placeholder 2"/>
          <p:cNvSpPr>
            <a:spLocks noGrp="1"/>
          </p:cNvSpPr>
          <p:nvPr>
            <p:ph type="body" idx="1"/>
          </p:nvPr>
        </p:nvSpPr>
        <p:spPr bwMode="auto">
          <a:xfrm>
            <a:off x="457200" y="2209800"/>
            <a:ext cx="8229600" cy="39163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Frequency shift due to Faraday rotation</a:t>
            </a:r>
          </a:p>
          <a:p>
            <a:r>
              <a:rPr lang="en-US" smtClean="0"/>
              <a:t>B. Interference from thunderstorms</a:t>
            </a:r>
          </a:p>
          <a:p>
            <a:r>
              <a:rPr lang="en-US" b="1" smtClean="0"/>
              <a:t>C. Random combining of signals arriving via different paths </a:t>
            </a:r>
          </a:p>
          <a:p>
            <a:r>
              <a:rPr lang="en-US" smtClean="0"/>
              <a:t>D. Intermodulation distortion </a:t>
            </a:r>
          </a:p>
          <a:p>
            <a:pPr lvl="1"/>
            <a:r>
              <a:rPr lang="en-US" smtClean="0"/>
              <a:t> T3A08 HRLM (4-2)</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Which of the following is a likely cause of irregular fading of signals received by ionospheric reflection?</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Transmission rates can be increased by a factor equal to the number of separate paths observed</a:t>
            </a:r>
          </a:p>
          <a:p>
            <a:r>
              <a:rPr lang="en-US" smtClean="0"/>
              <a:t>B. Transmission rates must be decreased by a factor equal to the number of separate paths observed</a:t>
            </a:r>
          </a:p>
          <a:p>
            <a:r>
              <a:rPr lang="en-US" smtClean="0"/>
              <a:t>C. No significant changes will occur if the signals are transmitting using FM</a:t>
            </a:r>
          </a:p>
          <a:p>
            <a:r>
              <a:rPr lang="en-US" smtClean="0"/>
              <a:t>D. Error rates are likely to increase</a:t>
            </a:r>
          </a:p>
          <a:p>
            <a:pPr lvl="1"/>
            <a:r>
              <a:rPr lang="en-US" smtClean="0"/>
              <a:t> T3A10 HRLM (4-2)</a:t>
            </a:r>
          </a:p>
        </p:txBody>
      </p:sp>
      <p:sp>
        <p:nvSpPr>
          <p:cNvPr id="31746"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solidFill>
                  <a:srgbClr val="000000"/>
                </a:solidFill>
              </a:rPr>
              <a:t>What may occur if data signals propagate over multiple paths?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Transmission rates can be increased by a factor equal to the number of separate paths observed</a:t>
            </a:r>
          </a:p>
          <a:p>
            <a:r>
              <a:rPr lang="en-US" smtClean="0"/>
              <a:t>B. Transmission rates must be decreased by a factor equal to the number of separate paths observed</a:t>
            </a:r>
          </a:p>
          <a:p>
            <a:r>
              <a:rPr lang="en-US" smtClean="0"/>
              <a:t>C. No significant changes will occur if the signals are transmitting using FM</a:t>
            </a:r>
          </a:p>
          <a:p>
            <a:r>
              <a:rPr lang="en-US" b="1" smtClean="0"/>
              <a:t>D. Error rates are likely to increase</a:t>
            </a:r>
          </a:p>
          <a:p>
            <a:pPr lvl="1"/>
            <a:r>
              <a:rPr lang="en-US" smtClean="0"/>
              <a:t> T3A10 HRLM (4-2)</a:t>
            </a:r>
          </a:p>
        </p:txBody>
      </p:sp>
      <p:sp>
        <p:nvSpPr>
          <p:cNvPr id="32770"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may occur if data signals propagate over multiple paths?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The stratosphere</a:t>
            </a:r>
          </a:p>
          <a:p>
            <a:r>
              <a:rPr lang="en-US" dirty="0" smtClean="0"/>
              <a:t>B. The troposphere</a:t>
            </a:r>
          </a:p>
          <a:p>
            <a:r>
              <a:rPr lang="en-US" dirty="0" smtClean="0"/>
              <a:t>C. The ionosphere</a:t>
            </a:r>
          </a:p>
          <a:p>
            <a:r>
              <a:rPr lang="en-US" dirty="0" smtClean="0"/>
              <a:t>D. The magnetosphere</a:t>
            </a:r>
          </a:p>
          <a:p>
            <a:pPr lvl="1"/>
            <a:r>
              <a:rPr lang="en-US" dirty="0" smtClean="0"/>
              <a:t> T3A11 HRLM (4-3)</a:t>
            </a:r>
          </a:p>
        </p:txBody>
      </p:sp>
      <p:sp>
        <p:nvSpPr>
          <p:cNvPr id="2" name="Title 1"/>
          <p:cNvSpPr>
            <a:spLocks noGrp="1"/>
          </p:cNvSpPr>
          <p:nvPr>
            <p:ph type="title"/>
          </p:nvPr>
        </p:nvSpPr>
        <p:spPr/>
        <p:txBody>
          <a:bodyPr>
            <a:normAutofit fontScale="90000"/>
          </a:bodyPr>
          <a:lstStyle/>
          <a:p>
            <a:pPr>
              <a:defRPr/>
            </a:pPr>
            <a:r>
              <a:rPr lang="en-US" dirty="0" smtClean="0">
                <a:solidFill>
                  <a:srgbClr val="000000"/>
                </a:solidFill>
                <a:latin typeface="Arial"/>
                <a:ea typeface="ＭＳ Ｐゴシック" charset="0"/>
                <a:cs typeface="+mj-cs"/>
              </a:rPr>
              <a:t>Which part of the atmosphere enables the propagation of radio signals around the world?</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a:t>Line-of-Sight</a:t>
            </a:r>
          </a:p>
        </p:txBody>
      </p:sp>
      <p:sp>
        <p:nvSpPr>
          <p:cNvPr id="9218" name="Rectangle 5"/>
          <p:cNvSpPr>
            <a:spLocks noChangeArrowheads="1"/>
          </p:cNvSpPr>
          <p:nvPr/>
        </p:nvSpPr>
        <p:spPr bwMode="auto">
          <a:xfrm>
            <a:off x="685800" y="1676400"/>
            <a:ext cx="7772400" cy="4114800"/>
          </a:xfrm>
          <a:prstGeom prst="rect">
            <a:avLst/>
          </a:prstGeom>
          <a:noFill/>
          <a:ln w="9525">
            <a:noFill/>
            <a:miter lim="800000"/>
            <a:headEnd/>
            <a:tailEnd/>
          </a:ln>
        </p:spPr>
        <p:txBody>
          <a:bodyPr/>
          <a:lstStyle/>
          <a:p>
            <a:pPr marL="342900" indent="-342900">
              <a:spcBef>
                <a:spcPct val="20000"/>
              </a:spcBef>
              <a:buFontTx/>
              <a:buChar char="•"/>
            </a:pPr>
            <a:r>
              <a:rPr lang="en-US" sz="3200" dirty="0" smtClean="0"/>
              <a:t>Radio </a:t>
            </a:r>
            <a:r>
              <a:rPr lang="en-US" sz="3200" dirty="0"/>
              <a:t>energy </a:t>
            </a:r>
            <a:r>
              <a:rPr lang="en-US" sz="3200" dirty="0" smtClean="0"/>
              <a:t>can </a:t>
            </a:r>
            <a:r>
              <a:rPr lang="en-US" sz="3200" dirty="0"/>
              <a:t>travel in a straight line from </a:t>
            </a:r>
            <a:r>
              <a:rPr lang="en-US" sz="3200" dirty="0" smtClean="0"/>
              <a:t>a transmitting antenna to a receiving antenna – called the </a:t>
            </a:r>
            <a:r>
              <a:rPr lang="en-US" sz="3200" i="1" dirty="0" smtClean="0"/>
              <a:t>direct path</a:t>
            </a:r>
            <a:endParaRPr lang="en-US" sz="3200" dirty="0" smtClean="0"/>
          </a:p>
          <a:p>
            <a:pPr marL="800100" lvl="1" indent="-342900">
              <a:spcBef>
                <a:spcPct val="20000"/>
              </a:spcBef>
              <a:buFontTx/>
              <a:buChar char="•"/>
            </a:pPr>
            <a:r>
              <a:rPr lang="en-US" sz="2800" dirty="0" smtClean="0"/>
              <a:t>There </a:t>
            </a:r>
            <a:r>
              <a:rPr lang="en-US" sz="2800" dirty="0"/>
              <a:t>is some attenuation of the signal as the radio wave </a:t>
            </a:r>
            <a:r>
              <a:rPr lang="en-US" sz="2800" dirty="0" smtClean="0"/>
              <a:t>travels due to spreading out</a:t>
            </a:r>
            <a:endParaRPr lang="en-US" sz="2800" dirty="0"/>
          </a:p>
          <a:p>
            <a:pPr marL="342900" indent="-342900">
              <a:spcBef>
                <a:spcPct val="20000"/>
              </a:spcBef>
              <a:buFontTx/>
              <a:buChar char="•"/>
            </a:pPr>
            <a:r>
              <a:rPr lang="en-US" sz="3200" dirty="0"/>
              <a:t>This is the primary propagation mode for VHF and UHF signals.</a:t>
            </a:r>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The stratosphere</a:t>
            </a:r>
          </a:p>
          <a:p>
            <a:r>
              <a:rPr lang="en-US" smtClean="0"/>
              <a:t>B. The troposphere</a:t>
            </a:r>
          </a:p>
          <a:p>
            <a:r>
              <a:rPr lang="en-US" b="1" smtClean="0"/>
              <a:t>C. The ionosphere</a:t>
            </a:r>
          </a:p>
          <a:p>
            <a:r>
              <a:rPr lang="en-US" smtClean="0"/>
              <a:t>D. The magnetosphere</a:t>
            </a:r>
          </a:p>
          <a:p>
            <a:pPr lvl="1"/>
            <a:r>
              <a:rPr lang="en-US" smtClean="0"/>
              <a:t> T3A11 HRLM (4-3)</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Which part of the atmosphere enables the propagation of radio signals around the world?</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 Placeholder 2"/>
          <p:cNvSpPr>
            <a:spLocks noGrp="1"/>
          </p:cNvSpPr>
          <p:nvPr>
            <p:ph type="body" idx="1"/>
          </p:nvPr>
        </p:nvSpPr>
        <p:spPr bwMode="auto">
          <a:xfrm>
            <a:off x="457200" y="2209800"/>
            <a:ext cx="8229600" cy="39163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They are too weak to go very far</a:t>
            </a:r>
          </a:p>
          <a:p>
            <a:r>
              <a:rPr lang="en-US" smtClean="0"/>
              <a:t>B. FCC regulations prohibit them from going more than 50 miles</a:t>
            </a:r>
          </a:p>
          <a:p>
            <a:r>
              <a:rPr lang="en-US" smtClean="0"/>
              <a:t>C. UHF signals are usually not reflected by the ionosphere</a:t>
            </a:r>
          </a:p>
          <a:p>
            <a:r>
              <a:rPr lang="en-US" smtClean="0"/>
              <a:t>D. They collide with trees and shrubbery and fade out</a:t>
            </a:r>
          </a:p>
          <a:p>
            <a:pPr lvl="1"/>
            <a:r>
              <a:rPr lang="en-US" smtClean="0"/>
              <a:t> T3C01 HRLM (4-3)</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Why are direct (not via a repeater) UHF signals rarely heard from stations outside your local coverage area?</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Placeholder 2"/>
          <p:cNvSpPr>
            <a:spLocks noGrp="1"/>
          </p:cNvSpPr>
          <p:nvPr>
            <p:ph type="body" idx="1"/>
          </p:nvPr>
        </p:nvSpPr>
        <p:spPr bwMode="auto">
          <a:xfrm>
            <a:off x="457200" y="2209800"/>
            <a:ext cx="8229600" cy="39163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They are too weak to go very far</a:t>
            </a:r>
          </a:p>
          <a:p>
            <a:r>
              <a:rPr lang="en-US" smtClean="0"/>
              <a:t>B. FCC regulations prohibit them from going more than 50 miles</a:t>
            </a:r>
          </a:p>
          <a:p>
            <a:r>
              <a:rPr lang="en-US" b="1" smtClean="0"/>
              <a:t>C. UHF signals are usually not reflected by the ionosphere</a:t>
            </a:r>
          </a:p>
          <a:p>
            <a:r>
              <a:rPr lang="en-US" smtClean="0"/>
              <a:t>D. They collide with trees and shrubbery and fade out</a:t>
            </a:r>
          </a:p>
          <a:p>
            <a:pPr lvl="1"/>
            <a:r>
              <a:rPr lang="en-US" smtClean="0"/>
              <a:t> T3C01 HRLM (4-3)</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Why are direct (not via a repeater) UHF signals rarely heard from stations outside your local coverage area?</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 Placeholder 2"/>
          <p:cNvSpPr>
            <a:spLocks noGrp="1"/>
          </p:cNvSpPr>
          <p:nvPr>
            <p:ph type="body" idx="1"/>
          </p:nvPr>
        </p:nvSpPr>
        <p:spPr bwMode="auto">
          <a:xfrm>
            <a:off x="457200" y="2209800"/>
            <a:ext cx="8229600" cy="39163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Signals are being reflected from outer space</a:t>
            </a:r>
          </a:p>
          <a:p>
            <a:r>
              <a:rPr lang="en-US" smtClean="0"/>
              <a:t>B. Signals are arriving by sub-surface ducting</a:t>
            </a:r>
          </a:p>
          <a:p>
            <a:r>
              <a:rPr lang="en-US" smtClean="0"/>
              <a:t>C. Signals are being reflected by lightning storms in your area</a:t>
            </a:r>
          </a:p>
          <a:p>
            <a:r>
              <a:rPr lang="en-US" smtClean="0"/>
              <a:t>D. Signals are being refracted from a sporadic E layer</a:t>
            </a:r>
          </a:p>
          <a:p>
            <a:pPr lvl="1"/>
            <a:r>
              <a:rPr lang="en-US" smtClean="0"/>
              <a:t> T3C02 HRLM (4-4)</a:t>
            </a:r>
          </a:p>
        </p:txBody>
      </p:sp>
      <p:sp>
        <p:nvSpPr>
          <p:cNvPr id="2" name="Title 1"/>
          <p:cNvSpPr>
            <a:spLocks noGrp="1"/>
          </p:cNvSpPr>
          <p:nvPr>
            <p:ph type="title"/>
          </p:nvPr>
        </p:nvSpPr>
        <p:spPr/>
        <p:txBody>
          <a:bodyPr>
            <a:normAutofit fontScale="90000"/>
          </a:bodyPr>
          <a:lstStyle/>
          <a:p>
            <a:pPr>
              <a:defRPr/>
            </a:pPr>
            <a:r>
              <a:rPr lang="en-US" dirty="0" smtClean="0">
                <a:solidFill>
                  <a:srgbClr val="000000"/>
                </a:solidFill>
                <a:latin typeface="Arial"/>
                <a:ea typeface="ＭＳ Ｐゴシック" charset="0"/>
                <a:cs typeface="+mj-cs"/>
              </a:rPr>
              <a:t>Which of the following might be happening when VHF signals are being received from long distances?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 Placeholder 2"/>
          <p:cNvSpPr>
            <a:spLocks noGrp="1"/>
          </p:cNvSpPr>
          <p:nvPr>
            <p:ph type="body" idx="1"/>
          </p:nvPr>
        </p:nvSpPr>
        <p:spPr bwMode="auto">
          <a:xfrm>
            <a:off x="457200" y="2209800"/>
            <a:ext cx="8229600" cy="39163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Signals are being reflected from outer space</a:t>
            </a:r>
          </a:p>
          <a:p>
            <a:r>
              <a:rPr lang="en-US" smtClean="0"/>
              <a:t>B. Signals are arriving by sub-surface ducting</a:t>
            </a:r>
          </a:p>
          <a:p>
            <a:r>
              <a:rPr lang="en-US" smtClean="0"/>
              <a:t>C. Signals are being reflected by lightning storms in your area</a:t>
            </a:r>
          </a:p>
          <a:p>
            <a:r>
              <a:rPr lang="en-US" b="1" smtClean="0"/>
              <a:t>D. Signals are being refracted from a sporadic E layer</a:t>
            </a:r>
          </a:p>
          <a:p>
            <a:pPr lvl="1"/>
            <a:r>
              <a:rPr lang="en-US" smtClean="0"/>
              <a:t> T3C02 HRLM (4-4)</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Which of the following might be happening when VHF signals are being received from long distances?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Signals from distances of 10,000 or more miles are common</a:t>
            </a:r>
          </a:p>
          <a:p>
            <a:r>
              <a:rPr lang="en-US" smtClean="0"/>
              <a:t>B. The signals exhibit rapid fluctuations of strength and often sound distorted</a:t>
            </a:r>
          </a:p>
          <a:p>
            <a:r>
              <a:rPr lang="en-US" smtClean="0"/>
              <a:t>C. These types of signals occur only during winter nighttime hours</a:t>
            </a:r>
          </a:p>
          <a:p>
            <a:r>
              <a:rPr lang="en-US" smtClean="0"/>
              <a:t>D. These types of signals are generally strongest when your antenna is aimed west</a:t>
            </a:r>
          </a:p>
          <a:p>
            <a:pPr lvl="1"/>
            <a:r>
              <a:rPr lang="en-US" smtClean="0"/>
              <a:t> T3C03 HRLM (4-4)</a:t>
            </a:r>
          </a:p>
        </p:txBody>
      </p:sp>
      <p:sp>
        <p:nvSpPr>
          <p:cNvPr id="41986"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solidFill>
                  <a:srgbClr val="000000"/>
                </a:solidFill>
              </a:rPr>
              <a:t>What is a characteristic of VHF signals received via </a:t>
            </a:r>
            <a:r>
              <a:rPr lang="en-US" dirty="0" err="1" smtClean="0">
                <a:solidFill>
                  <a:srgbClr val="000000"/>
                </a:solidFill>
              </a:rPr>
              <a:t>auroral</a:t>
            </a:r>
            <a:r>
              <a:rPr lang="en-US" dirty="0" smtClean="0">
                <a:solidFill>
                  <a:srgbClr val="000000"/>
                </a:solidFill>
              </a:rPr>
              <a:t> reflection?</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Signals from distances of 10,000 or more miles are common</a:t>
            </a:r>
          </a:p>
          <a:p>
            <a:r>
              <a:rPr lang="en-US" b="1" smtClean="0"/>
              <a:t>B. The signals exhibit rapid fluctuations of strength and often sound distorted</a:t>
            </a:r>
          </a:p>
          <a:p>
            <a:r>
              <a:rPr lang="en-US" smtClean="0"/>
              <a:t>C. These types of signals occur only during winter nighttime hours</a:t>
            </a:r>
          </a:p>
          <a:p>
            <a:r>
              <a:rPr lang="en-US" smtClean="0"/>
              <a:t>D. These types of signals are generally strongest when your antenna is aimed west</a:t>
            </a:r>
          </a:p>
          <a:p>
            <a:pPr lvl="1"/>
            <a:r>
              <a:rPr lang="en-US" smtClean="0"/>
              <a:t> T3C03 HRLM (4-4)</a:t>
            </a:r>
          </a:p>
        </p:txBody>
      </p:sp>
      <p:sp>
        <p:nvSpPr>
          <p:cNvPr id="43010"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a characteristic of VHF signals received via auroral reflection?</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 Placeholder 2"/>
          <p:cNvSpPr>
            <a:spLocks noGrp="1"/>
          </p:cNvSpPr>
          <p:nvPr>
            <p:ph type="body" idx="1"/>
          </p:nvPr>
        </p:nvSpPr>
        <p:spPr bwMode="auto">
          <a:xfrm>
            <a:off x="457200" y="2590800"/>
            <a:ext cx="8229600" cy="35353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Backscatter</a:t>
            </a:r>
          </a:p>
          <a:p>
            <a:r>
              <a:rPr lang="en-US" smtClean="0"/>
              <a:t>B. Sporadic E</a:t>
            </a:r>
          </a:p>
          <a:p>
            <a:r>
              <a:rPr lang="en-US" smtClean="0"/>
              <a:t>C. D layer absorption</a:t>
            </a:r>
          </a:p>
          <a:p>
            <a:r>
              <a:rPr lang="en-US" smtClean="0"/>
              <a:t>D. Gray-line propagation</a:t>
            </a:r>
          </a:p>
          <a:p>
            <a:pPr lvl="1"/>
            <a:r>
              <a:rPr lang="en-US" smtClean="0"/>
              <a:t> T3C04 HRLM (4-4)</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Which of the following propagation types is most commonly associated with occasional strong over-the-horizon signals on the 10, 6, and 2 meter bands?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 Placeholder 2"/>
          <p:cNvSpPr>
            <a:spLocks noGrp="1"/>
          </p:cNvSpPr>
          <p:nvPr>
            <p:ph type="body" idx="1"/>
          </p:nvPr>
        </p:nvSpPr>
        <p:spPr bwMode="auto">
          <a:xfrm>
            <a:off x="457200" y="2590800"/>
            <a:ext cx="8229600" cy="35353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Backscatter</a:t>
            </a:r>
          </a:p>
          <a:p>
            <a:r>
              <a:rPr lang="en-US" b="1" smtClean="0"/>
              <a:t>B. Sporadic E</a:t>
            </a:r>
          </a:p>
          <a:p>
            <a:r>
              <a:rPr lang="en-US" smtClean="0"/>
              <a:t>C. D layer absorption</a:t>
            </a:r>
          </a:p>
          <a:p>
            <a:r>
              <a:rPr lang="en-US" smtClean="0"/>
              <a:t>D. Gray-line propagation</a:t>
            </a:r>
          </a:p>
          <a:p>
            <a:pPr lvl="1"/>
            <a:r>
              <a:rPr lang="en-US" smtClean="0"/>
              <a:t> T3C04 HRLM (4-4)</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Which of the following propagation types is most commonly associated with occasional strong over-the-horizon signals on the 10, 6, and 2 meter bands?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 Placeholder 2"/>
          <p:cNvSpPr>
            <a:spLocks noGrp="1"/>
          </p:cNvSpPr>
          <p:nvPr>
            <p:ph type="body" idx="1"/>
          </p:nvPr>
        </p:nvSpPr>
        <p:spPr bwMode="auto">
          <a:xfrm>
            <a:off x="457200" y="2209800"/>
            <a:ext cx="8229600" cy="39163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Knife-edge propagation</a:t>
            </a:r>
          </a:p>
          <a:p>
            <a:r>
              <a:rPr lang="en-US" smtClean="0"/>
              <a:t>B. Faraday rotation</a:t>
            </a:r>
          </a:p>
          <a:p>
            <a:r>
              <a:rPr lang="en-US" smtClean="0"/>
              <a:t>C. Quantum tunneling </a:t>
            </a:r>
          </a:p>
          <a:p>
            <a:r>
              <a:rPr lang="en-US" smtClean="0"/>
              <a:t>D. Doppler shift</a:t>
            </a:r>
          </a:p>
          <a:p>
            <a:pPr lvl="1"/>
            <a:r>
              <a:rPr lang="en-US" smtClean="0"/>
              <a:t> T3C05 HRLM (4-1)</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Which of the following might cause radio signals to be heard despite obstructions between the transmitting and receiving stations?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a:t>Ground Wave</a:t>
            </a:r>
          </a:p>
        </p:txBody>
      </p:sp>
      <p:sp>
        <p:nvSpPr>
          <p:cNvPr id="11266" name="Rectangle 5"/>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a:spcBef>
                <a:spcPct val="20000"/>
              </a:spcBef>
              <a:buFontTx/>
              <a:buChar char="•"/>
            </a:pPr>
            <a:r>
              <a:rPr lang="en-US" sz="3200" dirty="0" smtClean="0"/>
              <a:t>At lower </a:t>
            </a:r>
            <a:r>
              <a:rPr lang="en-US" sz="3200" dirty="0"/>
              <a:t>HF </a:t>
            </a:r>
            <a:r>
              <a:rPr lang="en-US" sz="3200" dirty="0" smtClean="0"/>
              <a:t>frequencies radio waves can follow the Earth</a:t>
            </a:r>
            <a:r>
              <a:rPr lang="en-US" altLang="ja-JP" sz="3200" dirty="0" smtClean="0"/>
              <a:t>’s </a:t>
            </a:r>
            <a:r>
              <a:rPr lang="en-US" altLang="ja-JP" sz="3200" dirty="0"/>
              <a:t>surface as they travel.</a:t>
            </a:r>
          </a:p>
          <a:p>
            <a:pPr marL="342900" indent="-342900">
              <a:spcBef>
                <a:spcPct val="20000"/>
              </a:spcBef>
              <a:buFontTx/>
              <a:buChar char="•"/>
            </a:pPr>
            <a:r>
              <a:rPr lang="en-US" sz="3200" dirty="0"/>
              <a:t>These waves will travel beyond the range of line-of-sight.</a:t>
            </a:r>
          </a:p>
          <a:p>
            <a:pPr marL="342900" indent="-342900">
              <a:spcBef>
                <a:spcPct val="20000"/>
              </a:spcBef>
              <a:buFontTx/>
              <a:buChar char="•"/>
            </a:pPr>
            <a:r>
              <a:rPr lang="en-US" sz="3200" dirty="0" smtClean="0"/>
              <a:t>Range of a </a:t>
            </a:r>
            <a:r>
              <a:rPr lang="en-US" sz="3200" dirty="0"/>
              <a:t>few hundred </a:t>
            </a:r>
            <a:r>
              <a:rPr lang="en-US" sz="3200" dirty="0" smtClean="0"/>
              <a:t>miles on bands used by amateurs.</a:t>
            </a:r>
            <a:endParaRPr lang="en-US" sz="3200" dirty="0"/>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 Placeholder 2"/>
          <p:cNvSpPr>
            <a:spLocks noGrp="1"/>
          </p:cNvSpPr>
          <p:nvPr>
            <p:ph type="body" idx="1"/>
          </p:nvPr>
        </p:nvSpPr>
        <p:spPr bwMode="auto">
          <a:xfrm>
            <a:off x="457200" y="2209800"/>
            <a:ext cx="8229600" cy="3916363"/>
          </a:xfrm>
          <a:noFill/>
          <a:ln>
            <a:miter lim="800000"/>
            <a:headEnd/>
            <a:tailEnd/>
          </a:ln>
        </p:spPr>
        <p:txBody>
          <a:bodyPr vert="horz" wrap="square" lIns="91440" tIns="45720" rIns="91440" bIns="45720" numCol="1" anchor="t" anchorCtr="0" compatLnSpc="1">
            <a:prstTxWarp prst="textNoShape">
              <a:avLst/>
            </a:prstTxWarp>
          </a:bodyPr>
          <a:lstStyle/>
          <a:p>
            <a:r>
              <a:rPr lang="en-US" b="1" smtClean="0"/>
              <a:t>A. Knife-edge propagation</a:t>
            </a:r>
          </a:p>
          <a:p>
            <a:r>
              <a:rPr lang="en-US" smtClean="0"/>
              <a:t>B. Faraday rotation</a:t>
            </a:r>
          </a:p>
          <a:p>
            <a:r>
              <a:rPr lang="en-US" smtClean="0"/>
              <a:t>C. Quantum tunneling </a:t>
            </a:r>
          </a:p>
          <a:p>
            <a:r>
              <a:rPr lang="en-US" smtClean="0"/>
              <a:t>D. Doppler shift</a:t>
            </a:r>
          </a:p>
          <a:p>
            <a:pPr lvl="1"/>
            <a:r>
              <a:rPr lang="en-US" smtClean="0"/>
              <a:t> T3C05 HRLM (4-1)</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Which of the following might cause radio signals to be heard despite obstructions between the transmitting and receiving stations?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 Placeholder 2"/>
          <p:cNvSpPr>
            <a:spLocks noGrp="1"/>
          </p:cNvSpPr>
          <p:nvPr>
            <p:ph type="body" idx="1"/>
          </p:nvPr>
        </p:nvSpPr>
        <p:spPr bwMode="auto">
          <a:xfrm>
            <a:off x="457200" y="2209800"/>
            <a:ext cx="8229600" cy="39163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Tropospheric scatter</a:t>
            </a:r>
          </a:p>
          <a:p>
            <a:r>
              <a:rPr lang="en-US" smtClean="0"/>
              <a:t>B. D layer refraction</a:t>
            </a:r>
          </a:p>
          <a:p>
            <a:r>
              <a:rPr lang="en-US" smtClean="0"/>
              <a:t>C. F2 layer refraction</a:t>
            </a:r>
          </a:p>
          <a:p>
            <a:r>
              <a:rPr lang="en-US" smtClean="0"/>
              <a:t>D. Faraday rotation</a:t>
            </a:r>
          </a:p>
          <a:p>
            <a:pPr lvl="1"/>
            <a:r>
              <a:rPr lang="en-US" smtClean="0"/>
              <a:t> T3C06 HRLM (4-2)</a:t>
            </a:r>
          </a:p>
        </p:txBody>
      </p:sp>
      <p:sp>
        <p:nvSpPr>
          <p:cNvPr id="2" name="Title 1"/>
          <p:cNvSpPr>
            <a:spLocks noGrp="1"/>
          </p:cNvSpPr>
          <p:nvPr>
            <p:ph type="title"/>
          </p:nvPr>
        </p:nvSpPr>
        <p:spPr/>
        <p:txBody>
          <a:bodyPr>
            <a:normAutofit fontScale="90000"/>
          </a:bodyPr>
          <a:lstStyle/>
          <a:p>
            <a:pPr>
              <a:defRPr/>
            </a:pPr>
            <a:r>
              <a:rPr lang="en-US" dirty="0" smtClean="0">
                <a:solidFill>
                  <a:srgbClr val="000000"/>
                </a:solidFill>
                <a:latin typeface="Arial"/>
                <a:ea typeface="ＭＳ Ｐゴシック" charset="0"/>
                <a:cs typeface="+mj-cs"/>
              </a:rPr>
              <a:t>What mode is responsible for allowing over-the-horizon VHF and UHF communications to ranges of approximately 300 miles on a regular basis?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ext Placeholder 2"/>
          <p:cNvSpPr>
            <a:spLocks noGrp="1"/>
          </p:cNvSpPr>
          <p:nvPr>
            <p:ph type="body" idx="1"/>
          </p:nvPr>
        </p:nvSpPr>
        <p:spPr bwMode="auto">
          <a:xfrm>
            <a:off x="457200" y="2209800"/>
            <a:ext cx="8229600" cy="3916363"/>
          </a:xfrm>
          <a:noFill/>
          <a:ln>
            <a:miter lim="800000"/>
            <a:headEnd/>
            <a:tailEnd/>
          </a:ln>
        </p:spPr>
        <p:txBody>
          <a:bodyPr vert="horz" wrap="square" lIns="91440" tIns="45720" rIns="91440" bIns="45720" numCol="1" anchor="t" anchorCtr="0" compatLnSpc="1">
            <a:prstTxWarp prst="textNoShape">
              <a:avLst/>
            </a:prstTxWarp>
          </a:bodyPr>
          <a:lstStyle/>
          <a:p>
            <a:r>
              <a:rPr lang="en-US" b="1" smtClean="0"/>
              <a:t>A. Tropospheric scatter</a:t>
            </a:r>
          </a:p>
          <a:p>
            <a:r>
              <a:rPr lang="en-US" smtClean="0"/>
              <a:t>B. D layer refraction</a:t>
            </a:r>
          </a:p>
          <a:p>
            <a:r>
              <a:rPr lang="en-US" smtClean="0"/>
              <a:t>C. F2 layer refraction</a:t>
            </a:r>
          </a:p>
          <a:p>
            <a:r>
              <a:rPr lang="en-US" smtClean="0"/>
              <a:t>D. Faraday rotation</a:t>
            </a:r>
          </a:p>
          <a:p>
            <a:pPr lvl="1"/>
            <a:r>
              <a:rPr lang="en-US" smtClean="0"/>
              <a:t> T3C06 HRLM (4-2)</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What mode is responsible for allowing over-the-horizon VHF and UHF communications to ranges of approximately 300 miles on a regular basis?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10 meters</a:t>
            </a:r>
          </a:p>
          <a:p>
            <a:r>
              <a:rPr lang="en-US" smtClean="0"/>
              <a:t>B. 6 meters</a:t>
            </a:r>
          </a:p>
          <a:p>
            <a:r>
              <a:rPr lang="en-US" smtClean="0"/>
              <a:t>C. 2 meters</a:t>
            </a:r>
          </a:p>
          <a:p>
            <a:r>
              <a:rPr lang="en-US" smtClean="0"/>
              <a:t>D. 70 cm</a:t>
            </a:r>
          </a:p>
          <a:p>
            <a:pPr lvl="1"/>
            <a:r>
              <a:rPr lang="en-US" smtClean="0"/>
              <a:t>T3C07 HRLM (4-4)</a:t>
            </a:r>
          </a:p>
        </p:txBody>
      </p:sp>
      <p:sp>
        <p:nvSpPr>
          <p:cNvPr id="50178"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solidFill>
                  <a:srgbClr val="000000"/>
                </a:solidFill>
              </a:rPr>
              <a:t>What band is best suited for communicating via meteor scatter?</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10 meters</a:t>
            </a:r>
          </a:p>
          <a:p>
            <a:r>
              <a:rPr lang="en-US" b="1" smtClean="0"/>
              <a:t>B. 6 meters</a:t>
            </a:r>
          </a:p>
          <a:p>
            <a:r>
              <a:rPr lang="en-US" smtClean="0"/>
              <a:t>C. 2 meters</a:t>
            </a:r>
          </a:p>
          <a:p>
            <a:r>
              <a:rPr lang="en-US" smtClean="0"/>
              <a:t>D. 70 cm</a:t>
            </a:r>
          </a:p>
          <a:p>
            <a:pPr lvl="1"/>
            <a:r>
              <a:rPr lang="en-US" smtClean="0"/>
              <a:t> T3C07 HRLM (4-4)</a:t>
            </a:r>
          </a:p>
        </p:txBody>
      </p:sp>
      <p:sp>
        <p:nvSpPr>
          <p:cNvPr id="51202"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band is best suited for communicating via meteor scatter?</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ext Placeholder 2"/>
          <p:cNvSpPr>
            <a:spLocks noGrp="1"/>
          </p:cNvSpPr>
          <p:nvPr>
            <p:ph type="body" idx="1"/>
          </p:nvPr>
        </p:nvSpPr>
        <p:spPr bwMode="auto">
          <a:xfrm>
            <a:off x="457200" y="1447800"/>
            <a:ext cx="8229600" cy="46783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Discharges of lightning during electrical storms</a:t>
            </a:r>
          </a:p>
          <a:p>
            <a:r>
              <a:rPr lang="en-US" smtClean="0"/>
              <a:t>B. Sunspots and solar flares</a:t>
            </a:r>
          </a:p>
          <a:p>
            <a:r>
              <a:rPr lang="en-US" smtClean="0"/>
              <a:t>C. Updrafts from hurricanes and tornadoes</a:t>
            </a:r>
          </a:p>
          <a:p>
            <a:r>
              <a:rPr lang="en-US" smtClean="0"/>
              <a:t>D. Temperature inversions in the atmosphere</a:t>
            </a:r>
          </a:p>
          <a:p>
            <a:pPr lvl="1"/>
            <a:r>
              <a:rPr lang="en-US" smtClean="0"/>
              <a:t> T3C08 HRLM (4-2)</a:t>
            </a:r>
          </a:p>
        </p:txBody>
      </p:sp>
      <p:sp>
        <p:nvSpPr>
          <p:cNvPr id="52226"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solidFill>
                  <a:srgbClr val="000000"/>
                </a:solidFill>
              </a:rPr>
              <a:t>What causes tropospheric ducting?</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ext Placeholder 2"/>
          <p:cNvSpPr>
            <a:spLocks noGrp="1"/>
          </p:cNvSpPr>
          <p:nvPr>
            <p:ph type="body" idx="1"/>
          </p:nvPr>
        </p:nvSpPr>
        <p:spPr bwMode="auto">
          <a:xfrm>
            <a:off x="457200" y="1447800"/>
            <a:ext cx="8229600" cy="46783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Discharges of lightning during electrical storms</a:t>
            </a:r>
          </a:p>
          <a:p>
            <a:r>
              <a:rPr lang="en-US" smtClean="0"/>
              <a:t>B. Sunspots and solar flares</a:t>
            </a:r>
          </a:p>
          <a:p>
            <a:r>
              <a:rPr lang="en-US" smtClean="0"/>
              <a:t>C. Updrafts from hurricanes and tornadoes</a:t>
            </a:r>
          </a:p>
          <a:p>
            <a:r>
              <a:rPr lang="en-US" b="1" smtClean="0"/>
              <a:t>D. Temperature inversions in the atmosphere</a:t>
            </a:r>
          </a:p>
          <a:p>
            <a:pPr lvl="1"/>
            <a:r>
              <a:rPr lang="en-US" smtClean="0"/>
              <a:t> T3C08 HRLM (4-2)</a:t>
            </a:r>
          </a:p>
        </p:txBody>
      </p:sp>
      <p:sp>
        <p:nvSpPr>
          <p:cNvPr id="53250"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causes tropospheric ducting?</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From dawn to shortly after sunset during periods of high sunspot activity</a:t>
            </a:r>
          </a:p>
          <a:p>
            <a:r>
              <a:rPr lang="en-US" smtClean="0"/>
              <a:t>B. From shortly after sunset to dawn during periods of high sunspot activity</a:t>
            </a:r>
          </a:p>
          <a:p>
            <a:r>
              <a:rPr lang="en-US" smtClean="0"/>
              <a:t>C. From dawn to shortly after sunset during periods of low sunspot activity</a:t>
            </a:r>
          </a:p>
          <a:p>
            <a:r>
              <a:rPr lang="en-US" smtClean="0"/>
              <a:t>D. From shortly after sunset to dawn during periods of low sunspot activity</a:t>
            </a:r>
          </a:p>
          <a:p>
            <a:pPr lvl="1"/>
            <a:r>
              <a:rPr lang="en-US" smtClean="0"/>
              <a:t>T3C09 HRLM (4-4)</a:t>
            </a:r>
          </a:p>
        </p:txBody>
      </p:sp>
      <p:sp>
        <p:nvSpPr>
          <p:cNvPr id="2" name="Title 1"/>
          <p:cNvSpPr>
            <a:spLocks noGrp="1"/>
          </p:cNvSpPr>
          <p:nvPr>
            <p:ph type="title"/>
          </p:nvPr>
        </p:nvSpPr>
        <p:spPr/>
        <p:txBody>
          <a:bodyPr>
            <a:normAutofit fontScale="90000"/>
          </a:bodyPr>
          <a:lstStyle/>
          <a:p>
            <a:pPr>
              <a:defRPr/>
            </a:pPr>
            <a:r>
              <a:rPr lang="en-US" dirty="0" smtClean="0">
                <a:solidFill>
                  <a:srgbClr val="000000"/>
                </a:solidFill>
                <a:latin typeface="Arial"/>
                <a:ea typeface="ＭＳ Ｐゴシック" charset="0"/>
                <a:cs typeface="+mj-cs"/>
              </a:rPr>
              <a:t>What is generally the best time for long-distance 10 meter band propagation via the F layer?</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b="1" smtClean="0"/>
              <a:t>A. From dawn to shortly after sunset during periods of high sunspot activity</a:t>
            </a:r>
          </a:p>
          <a:p>
            <a:r>
              <a:rPr lang="en-US" smtClean="0"/>
              <a:t>B. From shortly after sunset to dawn during periods of high sunspot activity</a:t>
            </a:r>
          </a:p>
          <a:p>
            <a:r>
              <a:rPr lang="en-US" smtClean="0"/>
              <a:t>C. From dawn to shortly after sunset during periods of low sunspot activity</a:t>
            </a:r>
          </a:p>
          <a:p>
            <a:r>
              <a:rPr lang="en-US" smtClean="0"/>
              <a:t>D. From shortly after sunset to dawn during periods of low sunspot activity</a:t>
            </a:r>
          </a:p>
          <a:p>
            <a:pPr lvl="1"/>
            <a:r>
              <a:rPr lang="en-US" smtClean="0"/>
              <a:t> T3C09 HRLM (4-4)</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What is generally the best time for long-distance 10 meter band propagation via the F layer?</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ext Placeholder 2"/>
          <p:cNvSpPr>
            <a:spLocks noGrp="1"/>
          </p:cNvSpPr>
          <p:nvPr>
            <p:ph type="body" idx="1"/>
          </p:nvPr>
        </p:nvSpPr>
        <p:spPr bwMode="auto">
          <a:xfrm>
            <a:off x="457200" y="1371600"/>
            <a:ext cx="8229600" cy="47545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The distance over which two stations can communicate by direct path</a:t>
            </a:r>
          </a:p>
          <a:p>
            <a:r>
              <a:rPr lang="en-US" smtClean="0"/>
              <a:t>B. The distance from the ground to a horizontally mounted antenna</a:t>
            </a:r>
          </a:p>
          <a:p>
            <a:r>
              <a:rPr lang="en-US" smtClean="0"/>
              <a:t>C. The farthest point you can see when standing at the base of your antenna tower</a:t>
            </a:r>
          </a:p>
          <a:p>
            <a:r>
              <a:rPr lang="en-US" smtClean="0"/>
              <a:t>D. The shortest distance between two points on the Earth's surface</a:t>
            </a:r>
          </a:p>
          <a:p>
            <a:pPr lvl="1"/>
            <a:r>
              <a:rPr lang="en-US" smtClean="0"/>
              <a:t> T3C10 HRLM (4-1)</a:t>
            </a:r>
          </a:p>
        </p:txBody>
      </p:sp>
      <p:sp>
        <p:nvSpPr>
          <p:cNvPr id="56322"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solidFill>
                  <a:srgbClr val="000000"/>
                </a:solidFill>
              </a:rPr>
              <a:t>What is the radio horizon?</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t>Reflect, Refract, Diffract</a:t>
            </a:r>
            <a:endParaRPr lang="en-US" sz="4400" dirty="0"/>
          </a:p>
        </p:txBody>
      </p:sp>
      <p:sp>
        <p:nvSpPr>
          <p:cNvPr id="11266" name="Rectangle 5"/>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a:spcBef>
                <a:spcPct val="20000"/>
              </a:spcBef>
              <a:buFontTx/>
              <a:buChar char="•"/>
            </a:pPr>
            <a:r>
              <a:rPr lang="en-US" sz="3200" dirty="0" smtClean="0"/>
              <a:t>Radio waves are reflected by any conductive surface</a:t>
            </a:r>
          </a:p>
          <a:p>
            <a:pPr marL="800100" lvl="1" indent="-342900">
              <a:spcBef>
                <a:spcPct val="20000"/>
              </a:spcBef>
              <a:buFontTx/>
              <a:buChar char="•"/>
            </a:pPr>
            <a:r>
              <a:rPr lang="en-US" sz="2800" dirty="0" smtClean="0"/>
              <a:t> Ground, water, buildings</a:t>
            </a:r>
          </a:p>
          <a:p>
            <a:pPr marL="342900" indent="-342900">
              <a:spcBef>
                <a:spcPct val="20000"/>
              </a:spcBef>
              <a:buFontTx/>
              <a:buChar char="•"/>
            </a:pPr>
            <a:r>
              <a:rPr lang="en-US" sz="2800" i="1" dirty="0" smtClean="0"/>
              <a:t>Refraction</a:t>
            </a:r>
            <a:r>
              <a:rPr lang="en-US" sz="2800" dirty="0" smtClean="0"/>
              <a:t> or bending occurs when waves encounter a medium having a different speed of light, such as water or an electrical feed line.</a:t>
            </a:r>
          </a:p>
        </p:txBody>
      </p:sp>
      <p:sp>
        <p:nvSpPr>
          <p:cNvPr id="4" name="Footer Placeholder 3"/>
          <p:cNvSpPr>
            <a:spLocks noGrp="1"/>
          </p:cNvSpPr>
          <p:nvPr>
            <p:ph type="ftr" sz="quarter" idx="10"/>
          </p:nvPr>
        </p:nvSpPr>
        <p:spPr/>
        <p:txBody>
          <a:bodyPr/>
          <a:lstStyle/>
          <a:p>
            <a:r>
              <a:rPr lang="en-US" dirty="0" smtClean="0"/>
              <a:t>2014 Technician License Course</a:t>
            </a: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 Placeholder 2"/>
          <p:cNvSpPr>
            <a:spLocks noGrp="1"/>
          </p:cNvSpPr>
          <p:nvPr>
            <p:ph type="body" idx="1"/>
          </p:nvPr>
        </p:nvSpPr>
        <p:spPr bwMode="auto">
          <a:xfrm>
            <a:off x="457200" y="1371600"/>
            <a:ext cx="8229600" cy="4754563"/>
          </a:xfrm>
          <a:noFill/>
          <a:ln>
            <a:miter lim="800000"/>
            <a:headEnd/>
            <a:tailEnd/>
          </a:ln>
        </p:spPr>
        <p:txBody>
          <a:bodyPr vert="horz" wrap="square" lIns="91440" tIns="45720" rIns="91440" bIns="45720" numCol="1" anchor="t" anchorCtr="0" compatLnSpc="1">
            <a:prstTxWarp prst="textNoShape">
              <a:avLst/>
            </a:prstTxWarp>
          </a:bodyPr>
          <a:lstStyle/>
          <a:p>
            <a:r>
              <a:rPr lang="en-US" b="1" smtClean="0"/>
              <a:t>A. The distance over which two stations can communicate by direct path</a:t>
            </a:r>
          </a:p>
          <a:p>
            <a:r>
              <a:rPr lang="en-US" smtClean="0"/>
              <a:t>B. The distance from the ground to a horizontally mounted antenna</a:t>
            </a:r>
          </a:p>
          <a:p>
            <a:r>
              <a:rPr lang="en-US" smtClean="0"/>
              <a:t>C. The farthest point you can see when standing at the base of your antenna tower</a:t>
            </a:r>
          </a:p>
          <a:p>
            <a:r>
              <a:rPr lang="en-US" smtClean="0"/>
              <a:t>D. The shortest distance between two points on the Earth's surface</a:t>
            </a:r>
          </a:p>
          <a:p>
            <a:pPr lvl="1"/>
            <a:r>
              <a:rPr lang="en-US" smtClean="0"/>
              <a:t> T3C10 HRLM (4-1)</a:t>
            </a:r>
          </a:p>
        </p:txBody>
      </p:sp>
      <p:sp>
        <p:nvSpPr>
          <p:cNvPr id="57346"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the radio horizon?</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ext Placeholder 2"/>
          <p:cNvSpPr>
            <a:spLocks noGrp="1"/>
          </p:cNvSpPr>
          <p:nvPr>
            <p:ph type="body" idx="1"/>
          </p:nvPr>
        </p:nvSpPr>
        <p:spPr bwMode="auto">
          <a:xfrm>
            <a:off x="457200" y="2209800"/>
            <a:ext cx="8229600" cy="39163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Radio signals move somewhat faster than the speed of light</a:t>
            </a:r>
          </a:p>
          <a:p>
            <a:r>
              <a:rPr lang="en-US" smtClean="0"/>
              <a:t>B. Radio waves are not blocked by dust particles</a:t>
            </a:r>
          </a:p>
          <a:p>
            <a:r>
              <a:rPr lang="en-US" smtClean="0"/>
              <a:t>C. The Earth seems less curved to radio waves than to light</a:t>
            </a:r>
          </a:p>
          <a:p>
            <a:r>
              <a:rPr lang="en-US" smtClean="0"/>
              <a:t>D. Radio waves are blocked by dust particles</a:t>
            </a:r>
          </a:p>
          <a:p>
            <a:pPr lvl="1"/>
            <a:r>
              <a:rPr lang="en-US" smtClean="0"/>
              <a:t> T3C11 HRLM (4-1)</a:t>
            </a:r>
          </a:p>
        </p:txBody>
      </p:sp>
      <p:sp>
        <p:nvSpPr>
          <p:cNvPr id="2" name="Title 1"/>
          <p:cNvSpPr>
            <a:spLocks noGrp="1"/>
          </p:cNvSpPr>
          <p:nvPr>
            <p:ph type="title"/>
          </p:nvPr>
        </p:nvSpPr>
        <p:spPr/>
        <p:txBody>
          <a:bodyPr>
            <a:normAutofit fontScale="90000"/>
          </a:bodyPr>
          <a:lstStyle/>
          <a:p>
            <a:pPr>
              <a:defRPr/>
            </a:pPr>
            <a:r>
              <a:rPr lang="en-US" dirty="0" smtClean="0">
                <a:solidFill>
                  <a:srgbClr val="000000"/>
                </a:solidFill>
                <a:latin typeface="Arial"/>
                <a:ea typeface="ＭＳ Ｐゴシック" charset="0"/>
                <a:cs typeface="+mj-cs"/>
              </a:rPr>
              <a:t>Why do VHF and UHF radio signals usually travel somewhat farther than the visual line of sight distance between two stations?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ext Placeholder 2"/>
          <p:cNvSpPr>
            <a:spLocks noGrp="1"/>
          </p:cNvSpPr>
          <p:nvPr>
            <p:ph type="body" idx="1"/>
          </p:nvPr>
        </p:nvSpPr>
        <p:spPr bwMode="auto">
          <a:xfrm>
            <a:off x="457200" y="2209800"/>
            <a:ext cx="8229600" cy="39163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Radio signals move somewhat faster than the speed of light</a:t>
            </a:r>
          </a:p>
          <a:p>
            <a:r>
              <a:rPr lang="en-US" smtClean="0"/>
              <a:t>B. Radio waves are not blocked by dust particles</a:t>
            </a:r>
          </a:p>
          <a:p>
            <a:r>
              <a:rPr lang="en-US" b="1" smtClean="0"/>
              <a:t>C. The Earth seems less curved to radio waves than to light</a:t>
            </a:r>
          </a:p>
          <a:p>
            <a:r>
              <a:rPr lang="en-US" smtClean="0"/>
              <a:t>D. Radio waves are blocked by dust particles</a:t>
            </a:r>
          </a:p>
          <a:p>
            <a:pPr lvl="1"/>
            <a:r>
              <a:rPr lang="en-US" smtClean="0"/>
              <a:t> T3C11 HRLM (4-1)</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Why do VHF and UHF radio signals usually travel somewhat farther than the visual line of sight distance between two stations?</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ext Placeholder 2"/>
          <p:cNvSpPr>
            <a:spLocks noGrp="1"/>
          </p:cNvSpPr>
          <p:nvPr>
            <p:ph type="body" idx="1"/>
          </p:nvPr>
        </p:nvSpPr>
        <p:spPr bwMode="auto">
          <a:xfrm>
            <a:off x="457200" y="2133600"/>
            <a:ext cx="8229600" cy="39925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Six or ten meters</a:t>
            </a:r>
          </a:p>
          <a:p>
            <a:r>
              <a:rPr lang="en-US" smtClean="0"/>
              <a:t>B. 23 centimeters</a:t>
            </a:r>
          </a:p>
          <a:p>
            <a:r>
              <a:rPr lang="en-US" smtClean="0"/>
              <a:t>C. 70 centimeters or 1.25 meters</a:t>
            </a:r>
          </a:p>
          <a:p>
            <a:r>
              <a:rPr lang="en-US" smtClean="0"/>
              <a:t>D. All of these choices are correct</a:t>
            </a:r>
          </a:p>
          <a:p>
            <a:pPr lvl="1"/>
            <a:r>
              <a:rPr lang="en-US" smtClean="0"/>
              <a:t> T3C12 HRLM (4-4)</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Which of the following bands may provide long distance communications during the peak of the sunspot cycle?</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ext Placeholder 2"/>
          <p:cNvSpPr>
            <a:spLocks noGrp="1"/>
          </p:cNvSpPr>
          <p:nvPr>
            <p:ph type="body" idx="1"/>
          </p:nvPr>
        </p:nvSpPr>
        <p:spPr bwMode="auto">
          <a:xfrm>
            <a:off x="457200" y="2133600"/>
            <a:ext cx="8229600" cy="3992563"/>
          </a:xfrm>
          <a:noFill/>
          <a:ln>
            <a:miter lim="800000"/>
            <a:headEnd/>
            <a:tailEnd/>
          </a:ln>
        </p:spPr>
        <p:txBody>
          <a:bodyPr vert="horz" wrap="square" lIns="91440" tIns="45720" rIns="91440" bIns="45720" numCol="1" anchor="t" anchorCtr="0" compatLnSpc="1">
            <a:prstTxWarp prst="textNoShape">
              <a:avLst/>
            </a:prstTxWarp>
          </a:bodyPr>
          <a:lstStyle/>
          <a:p>
            <a:r>
              <a:rPr lang="en-US" b="1" smtClean="0"/>
              <a:t>A. Six or ten meters</a:t>
            </a:r>
          </a:p>
          <a:p>
            <a:r>
              <a:rPr lang="en-US" smtClean="0"/>
              <a:t>B. 23 centimeters</a:t>
            </a:r>
          </a:p>
          <a:p>
            <a:r>
              <a:rPr lang="en-US" smtClean="0"/>
              <a:t>C. 70 centimeters or 1.25 meters</a:t>
            </a:r>
          </a:p>
          <a:p>
            <a:r>
              <a:rPr lang="en-US" smtClean="0"/>
              <a:t>D. All of these choices are correct</a:t>
            </a:r>
          </a:p>
          <a:p>
            <a:pPr lvl="1"/>
            <a:r>
              <a:rPr lang="en-US" smtClean="0"/>
              <a:t> T3C12 HRLM (4-4)</a:t>
            </a:r>
          </a:p>
        </p:txBody>
      </p:sp>
      <p:sp>
        <p:nvSpPr>
          <p:cNvPr id="2" name="Title 1"/>
          <p:cNvSpPr>
            <a:spLocks noGrp="1"/>
          </p:cNvSpPr>
          <p:nvPr>
            <p:ph type="title"/>
          </p:nvPr>
        </p:nvSpPr>
        <p:spPr/>
        <p:txBody>
          <a:bodyPr>
            <a:normAutofit fontScale="90000"/>
          </a:bodyPr>
          <a:lstStyle/>
          <a:p>
            <a:pPr>
              <a:defRPr/>
            </a:pPr>
            <a:r>
              <a:rPr lang="en-US" dirty="0" smtClean="0">
                <a:solidFill>
                  <a:srgbClr val="000000"/>
                </a:solidFill>
                <a:latin typeface="Arial"/>
                <a:ea typeface="ＭＳ Ｐゴシック" charset="0"/>
                <a:cs typeface="+mj-cs"/>
              </a:rPr>
              <a:t>Which of the following bands may provide long distance communications during the peak of the sunspot cycle?</a:t>
            </a:r>
          </a:p>
        </p:txBody>
      </p:sp>
      <p:sp>
        <p:nvSpPr>
          <p:cNvPr id="4" name="Footer Placeholder 3"/>
          <p:cNvSpPr>
            <a:spLocks noGrp="1"/>
          </p:cNvSpPr>
          <p:nvPr>
            <p:ph type="ftr" sz="quarter" idx="10"/>
          </p:nvPr>
        </p:nvSpPr>
        <p:spPr/>
        <p:txBody>
          <a:bodyPr/>
          <a:lstStyle/>
          <a:p>
            <a:pPr>
              <a:defRPr/>
            </a:pPr>
            <a:r>
              <a:rPr lang="en-US" smtClean="0"/>
              <a:t>2014 Technician License Course</a:t>
            </a: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t>Reflect, Refract, Diffract</a:t>
            </a:r>
            <a:endParaRPr lang="en-US" sz="4400" dirty="0"/>
          </a:p>
        </p:txBody>
      </p:sp>
      <p:sp>
        <p:nvSpPr>
          <p:cNvPr id="11266" name="Rectangle 5"/>
          <p:cNvSpPr>
            <a:spLocks noChangeArrowheads="1"/>
          </p:cNvSpPr>
          <p:nvPr/>
        </p:nvSpPr>
        <p:spPr bwMode="auto">
          <a:xfrm>
            <a:off x="762000" y="2286000"/>
            <a:ext cx="2971800" cy="3200400"/>
          </a:xfrm>
          <a:prstGeom prst="rect">
            <a:avLst/>
          </a:prstGeom>
          <a:noFill/>
          <a:ln w="9525">
            <a:noFill/>
            <a:miter lim="800000"/>
            <a:headEnd/>
            <a:tailEnd/>
          </a:ln>
        </p:spPr>
        <p:txBody>
          <a:bodyPr/>
          <a:lstStyle/>
          <a:p>
            <a:pPr marL="342900" indent="-342900">
              <a:spcBef>
                <a:spcPct val="20000"/>
              </a:spcBef>
              <a:buFontTx/>
              <a:buChar char="•"/>
            </a:pPr>
            <a:r>
              <a:rPr lang="en-US" sz="2800" i="1" dirty="0" smtClean="0"/>
              <a:t>Diffraction</a:t>
            </a:r>
            <a:r>
              <a:rPr lang="en-US" sz="2800" dirty="0" smtClean="0"/>
              <a:t> occurs when a wave encounters a sharp edge (</a:t>
            </a:r>
            <a:r>
              <a:rPr lang="en-US" sz="2800" i="1" dirty="0" smtClean="0"/>
              <a:t>knife-edge propagation) </a:t>
            </a:r>
            <a:r>
              <a:rPr lang="en-US" sz="2800" dirty="0" smtClean="0"/>
              <a:t>or corner</a:t>
            </a:r>
          </a:p>
          <a:p>
            <a:pPr marL="342900" indent="-342900">
              <a:spcBef>
                <a:spcPct val="20000"/>
              </a:spcBef>
            </a:pPr>
            <a:endParaRPr lang="en-US" sz="2800" dirty="0" smtClean="0"/>
          </a:p>
        </p:txBody>
      </p:sp>
      <p:pic>
        <p:nvPicPr>
          <p:cNvPr id="4" name="Picture 3" descr="HRLM3_04-01.png"/>
          <p:cNvPicPr>
            <a:picLocks noChangeAspect="1"/>
          </p:cNvPicPr>
          <p:nvPr/>
        </p:nvPicPr>
        <p:blipFill>
          <a:blip r:embed="rId3" cstate="print"/>
          <a:stretch>
            <a:fillRect/>
          </a:stretch>
        </p:blipFill>
        <p:spPr>
          <a:xfrm>
            <a:off x="3810000" y="2286000"/>
            <a:ext cx="4010837" cy="3169658"/>
          </a:xfrm>
          <a:prstGeom prst="rect">
            <a:avLst/>
          </a:prstGeom>
        </p:spPr>
      </p:pic>
      <p:sp>
        <p:nvSpPr>
          <p:cNvPr id="5" name="Footer Placeholder 4"/>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a:t>VHF and UHF Propagation</a:t>
            </a:r>
          </a:p>
        </p:txBody>
      </p:sp>
      <p:sp>
        <p:nvSpPr>
          <p:cNvPr id="13314" name="Rectangle 5"/>
          <p:cNvSpPr>
            <a:spLocks noChangeArrowheads="1"/>
          </p:cNvSpPr>
          <p:nvPr/>
        </p:nvSpPr>
        <p:spPr bwMode="auto">
          <a:xfrm>
            <a:off x="685800" y="1676400"/>
            <a:ext cx="7772400" cy="4343400"/>
          </a:xfrm>
          <a:prstGeom prst="rect">
            <a:avLst/>
          </a:prstGeom>
          <a:noFill/>
          <a:ln w="9525">
            <a:noFill/>
            <a:miter lim="800000"/>
            <a:headEnd/>
            <a:tailEnd/>
          </a:ln>
        </p:spPr>
        <p:txBody>
          <a:bodyPr/>
          <a:lstStyle/>
          <a:p>
            <a:pPr marL="342900" indent="-342900">
              <a:spcBef>
                <a:spcPct val="20000"/>
              </a:spcBef>
              <a:buFontTx/>
              <a:buChar char="•"/>
            </a:pPr>
            <a:r>
              <a:rPr lang="en-US" dirty="0" smtClean="0"/>
              <a:t>Range </a:t>
            </a:r>
            <a:r>
              <a:rPr lang="en-US" dirty="0"/>
              <a:t>is slightly better than visual line of </a:t>
            </a:r>
            <a:r>
              <a:rPr lang="en-US" dirty="0" smtClean="0"/>
              <a:t>sight due to gradual refraction (bending), creating the </a:t>
            </a:r>
            <a:r>
              <a:rPr lang="en-US" i="1" dirty="0" smtClean="0"/>
              <a:t>radio horizon</a:t>
            </a:r>
            <a:r>
              <a:rPr lang="en-US" dirty="0" smtClean="0"/>
              <a:t>.</a:t>
            </a:r>
            <a:endParaRPr lang="en-US" dirty="0"/>
          </a:p>
          <a:p>
            <a:pPr marL="342900" indent="-342900">
              <a:spcBef>
                <a:spcPct val="20000"/>
              </a:spcBef>
              <a:buFontTx/>
              <a:buChar char="•"/>
            </a:pPr>
            <a:r>
              <a:rPr lang="en-US" dirty="0"/>
              <a:t>UHF signals </a:t>
            </a:r>
            <a:r>
              <a:rPr lang="en-US" dirty="0" smtClean="0"/>
              <a:t>penetrate buildings better than HF/VHF </a:t>
            </a:r>
            <a:r>
              <a:rPr lang="en-US" dirty="0"/>
              <a:t>because of the shorter wavelength.</a:t>
            </a:r>
          </a:p>
          <a:p>
            <a:pPr marL="342900" indent="-342900">
              <a:spcBef>
                <a:spcPct val="20000"/>
              </a:spcBef>
              <a:buFontTx/>
              <a:buChar char="•"/>
            </a:pPr>
            <a:r>
              <a:rPr lang="en-US" dirty="0"/>
              <a:t>Buildings may block line of sight, but </a:t>
            </a:r>
            <a:r>
              <a:rPr lang="en-US" dirty="0" smtClean="0"/>
              <a:t>reflected and diffracted waves can get around </a:t>
            </a:r>
            <a:r>
              <a:rPr lang="en-US" dirty="0"/>
              <a:t>obstructions.</a:t>
            </a:r>
          </a:p>
          <a:p>
            <a:pPr marL="342900" indent="-342900">
              <a:spcBef>
                <a:spcPct val="20000"/>
              </a:spcBef>
              <a:buFontTx/>
              <a:buChar char="•"/>
            </a:pPr>
            <a:r>
              <a:rPr lang="en-US" i="1" dirty="0" smtClean="0"/>
              <a:t>Multi-path</a:t>
            </a:r>
            <a:r>
              <a:rPr lang="en-US" dirty="0" smtClean="0"/>
              <a:t> results from reflected signals arriving at the receiver by different paths and interfering with each other.</a:t>
            </a:r>
          </a:p>
          <a:p>
            <a:pPr marL="800100" lvl="1" indent="-342900">
              <a:spcBef>
                <a:spcPct val="20000"/>
              </a:spcBef>
              <a:buFontTx/>
              <a:buChar char="•"/>
            </a:pPr>
            <a:r>
              <a:rPr lang="en-US" sz="2200" i="1" dirty="0" smtClean="0"/>
              <a:t>Picket-fencing</a:t>
            </a:r>
            <a:r>
              <a:rPr lang="en-US" sz="2200" dirty="0" smtClean="0"/>
              <a:t> is the rapid fluttering sound of multi-path from a moving transmitter</a:t>
            </a:r>
            <a:endParaRPr lang="en-US" sz="2200" dirty="0"/>
          </a:p>
          <a:p>
            <a:pPr marL="342900" indent="-342900">
              <a:spcBef>
                <a:spcPct val="20000"/>
              </a:spcBef>
              <a:buFontTx/>
              <a:buChar char="•"/>
            </a:pPr>
            <a:endParaRPr lang="en-US" dirty="0"/>
          </a:p>
        </p:txBody>
      </p:sp>
      <p:sp>
        <p:nvSpPr>
          <p:cNvPr id="4" name="Footer Placeholder 3"/>
          <p:cNvSpPr>
            <a:spLocks noGrp="1"/>
          </p:cNvSpPr>
          <p:nvPr>
            <p:ph type="ftr" sz="quarter" idx="10"/>
          </p:nvPr>
        </p:nvSpPr>
        <p:spPr/>
        <p:txBody>
          <a:bodyPr/>
          <a:lstStyle/>
          <a:p>
            <a:r>
              <a:rPr lang="en-US" dirty="0" smtClean="0"/>
              <a:t>2014 Technician License Course</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4"/>
          <p:cNvSpPr>
            <a:spLocks noChangeArrowheads="1"/>
          </p:cNvSpPr>
          <p:nvPr/>
        </p:nvSpPr>
        <p:spPr bwMode="auto">
          <a:xfrm>
            <a:off x="304800" y="609600"/>
            <a:ext cx="8534400" cy="1143000"/>
          </a:xfrm>
          <a:prstGeom prst="rect">
            <a:avLst/>
          </a:prstGeom>
          <a:noFill/>
          <a:ln w="9525">
            <a:noFill/>
            <a:miter lim="800000"/>
            <a:headEnd/>
            <a:tailEnd/>
          </a:ln>
        </p:spPr>
        <p:txBody>
          <a:bodyPr anchor="ctr"/>
          <a:lstStyle/>
          <a:p>
            <a:pPr algn="ctr"/>
            <a:r>
              <a:rPr lang="en-US" sz="4400" dirty="0" smtClean="0"/>
              <a:t>“Tropo” - Tropospheric Propagation</a:t>
            </a:r>
            <a:endParaRPr lang="en-US" sz="4400" dirty="0"/>
          </a:p>
        </p:txBody>
      </p:sp>
      <p:sp>
        <p:nvSpPr>
          <p:cNvPr id="13314" name="Rectangle 5"/>
          <p:cNvSpPr>
            <a:spLocks noChangeArrowheads="1"/>
          </p:cNvSpPr>
          <p:nvPr/>
        </p:nvSpPr>
        <p:spPr bwMode="auto">
          <a:xfrm>
            <a:off x="685800" y="1676400"/>
            <a:ext cx="7772400" cy="4114800"/>
          </a:xfrm>
          <a:prstGeom prst="rect">
            <a:avLst/>
          </a:prstGeom>
          <a:noFill/>
          <a:ln w="9525">
            <a:noFill/>
            <a:miter lim="800000"/>
            <a:headEnd/>
            <a:tailEnd/>
          </a:ln>
        </p:spPr>
        <p:txBody>
          <a:bodyPr/>
          <a:lstStyle/>
          <a:p>
            <a:pPr marL="342900" indent="-342900">
              <a:spcBef>
                <a:spcPct val="20000"/>
              </a:spcBef>
              <a:buFontTx/>
              <a:buChar char="•"/>
            </a:pPr>
            <a:r>
              <a:rPr lang="en-US" sz="2800" dirty="0" smtClean="0"/>
              <a:t>The troposphere is the lower levels of the atmosphere – to about 30 miles high</a:t>
            </a:r>
          </a:p>
          <a:p>
            <a:pPr marL="342900" indent="-342900">
              <a:spcBef>
                <a:spcPct val="20000"/>
              </a:spcBef>
              <a:buFontTx/>
              <a:buChar char="•"/>
            </a:pPr>
            <a:r>
              <a:rPr lang="en-US" sz="2800" dirty="0" smtClean="0"/>
              <a:t>Radio waves can be reflected or </a:t>
            </a:r>
            <a:r>
              <a:rPr lang="en-US" sz="2800" i="1" dirty="0" smtClean="0"/>
              <a:t>scattered </a:t>
            </a:r>
            <a:r>
              <a:rPr lang="en-US" sz="2800" dirty="0" smtClean="0"/>
              <a:t>by clouds, rain, and density variations in the troposphere – range up to about 300 miles</a:t>
            </a:r>
          </a:p>
          <a:p>
            <a:pPr marL="342900" indent="-342900">
              <a:spcBef>
                <a:spcPct val="20000"/>
              </a:spcBef>
              <a:buFontTx/>
              <a:buChar char="•"/>
            </a:pPr>
            <a:r>
              <a:rPr lang="en-US" sz="2800" dirty="0" smtClean="0"/>
              <a:t>Temperature inversions and weather fronts can form </a:t>
            </a:r>
            <a:r>
              <a:rPr lang="en-US" sz="2800" i="1" dirty="0" smtClean="0"/>
              <a:t>ducts</a:t>
            </a:r>
            <a:r>
              <a:rPr lang="en-US" sz="2800" dirty="0" smtClean="0"/>
              <a:t> that trap and conduct VHF and UHF radio waves for hundreds of miles</a:t>
            </a:r>
            <a:endParaRPr lang="en-US" sz="2800" dirty="0"/>
          </a:p>
        </p:txBody>
      </p:sp>
      <p:sp>
        <p:nvSpPr>
          <p:cNvPr id="4" name="Footer Placeholder 3"/>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t>The Ionosphere</a:t>
            </a:r>
            <a:endParaRPr lang="en-US" sz="4400" dirty="0"/>
          </a:p>
        </p:txBody>
      </p:sp>
      <p:sp>
        <p:nvSpPr>
          <p:cNvPr id="16386" name="Rectangle 5"/>
          <p:cNvSpPr>
            <a:spLocks noChangeArrowheads="1"/>
          </p:cNvSpPr>
          <p:nvPr/>
        </p:nvSpPr>
        <p:spPr bwMode="auto">
          <a:xfrm>
            <a:off x="685800" y="2133600"/>
            <a:ext cx="36576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FontTx/>
              <a:buChar char="•"/>
              <a:defRPr/>
            </a:pPr>
            <a:r>
              <a:rPr lang="en-US" dirty="0" smtClean="0">
                <a:latin typeface="Times New Roman" charset="0"/>
                <a:ea typeface="ＭＳ Ｐゴシック" charset="0"/>
                <a:cs typeface="ＭＳ Ｐゴシック" charset="0"/>
              </a:rPr>
              <a:t>A region from 30 to 260 miles above the surface of the Earth</a:t>
            </a:r>
          </a:p>
          <a:p>
            <a:pPr marL="342900" indent="-342900">
              <a:lnSpc>
                <a:spcPct val="90000"/>
              </a:lnSpc>
              <a:spcBef>
                <a:spcPct val="20000"/>
              </a:spcBef>
              <a:buFontTx/>
              <a:buChar char="•"/>
              <a:defRPr/>
            </a:pPr>
            <a:r>
              <a:rPr lang="en-US" dirty="0" smtClean="0">
                <a:latin typeface="Times New Roman" charset="0"/>
                <a:ea typeface="ＭＳ Ｐゴシック" charset="0"/>
                <a:cs typeface="ＭＳ Ｐゴシック" charset="0"/>
              </a:rPr>
              <a:t>Atmosphere thin enough for atoms to be ionized by solar ultraviolet radiation</a:t>
            </a:r>
          </a:p>
          <a:p>
            <a:pPr marL="342900" indent="-342900">
              <a:lnSpc>
                <a:spcPct val="90000"/>
              </a:lnSpc>
              <a:spcBef>
                <a:spcPct val="20000"/>
              </a:spcBef>
              <a:buFontTx/>
              <a:buChar char="•"/>
              <a:defRPr/>
            </a:pPr>
            <a:r>
              <a:rPr lang="en-US" dirty="0" smtClean="0">
                <a:latin typeface="Times New Roman" charset="0"/>
                <a:ea typeface="ＭＳ Ｐゴシック" charset="0"/>
                <a:cs typeface="ＭＳ Ｐゴシック" charset="0"/>
              </a:rPr>
              <a:t>Ions are electrically conductive</a:t>
            </a:r>
          </a:p>
          <a:p>
            <a:pPr marL="342900" indent="-342900">
              <a:lnSpc>
                <a:spcPct val="90000"/>
              </a:lnSpc>
              <a:spcBef>
                <a:spcPct val="20000"/>
              </a:spcBef>
              <a:buFontTx/>
              <a:buChar char="•"/>
              <a:defRPr/>
            </a:pPr>
            <a:endParaRPr lang="en-US" dirty="0">
              <a:latin typeface="Times New Roman" charset="0"/>
              <a:ea typeface="ＭＳ Ｐゴシック" charset="0"/>
              <a:cs typeface="ＭＳ Ｐゴシック" charset="0"/>
            </a:endParaRPr>
          </a:p>
        </p:txBody>
      </p:sp>
      <p:pic>
        <p:nvPicPr>
          <p:cNvPr id="17411" name="Picture 6" descr="UBR1-1502"/>
          <p:cNvPicPr>
            <a:picLocks noChangeAspect="1" noChangeArrowheads="1"/>
          </p:cNvPicPr>
          <p:nvPr/>
        </p:nvPicPr>
        <p:blipFill>
          <a:blip r:embed="rId3" cstate="print"/>
          <a:srcRect/>
          <a:stretch>
            <a:fillRect/>
          </a:stretch>
        </p:blipFill>
        <p:spPr bwMode="auto">
          <a:xfrm>
            <a:off x="4343400" y="2133600"/>
            <a:ext cx="4279900" cy="3005138"/>
          </a:xfrm>
          <a:prstGeom prst="rect">
            <a:avLst/>
          </a:prstGeom>
          <a:noFill/>
          <a:ln w="9525">
            <a:noFill/>
            <a:miter lim="800000"/>
            <a:headEnd/>
            <a:tailEnd/>
          </a:ln>
        </p:spPr>
      </p:pic>
      <p:sp>
        <p:nvSpPr>
          <p:cNvPr id="5" name="Footer Placeholder 4"/>
          <p:cNvSpPr>
            <a:spLocks noGrp="1"/>
          </p:cNvSpPr>
          <p:nvPr>
            <p:ph type="ftr" sz="quarter" idx="10"/>
          </p:nvPr>
        </p:nvSpPr>
        <p:spPr/>
        <p:txBody>
          <a:bodyPr/>
          <a:lstStyle/>
          <a:p>
            <a:r>
              <a:rPr lang="en-US" smtClean="0"/>
              <a:t>2014 Technician License Course</a:t>
            </a:r>
            <a:endParaRPr lang="en-US"/>
          </a:p>
        </p:txBody>
      </p:sp>
    </p:spTree>
  </p:cSld>
  <p:clrMapOvr>
    <a:masterClrMapping/>
  </p:clrMapOvr>
</p:sld>
</file>

<file path=ppt/theme/theme1.xml><?xml version="1.0" encoding="utf-8"?>
<a:theme xmlns:a="http://schemas.openxmlformats.org/drawingml/2006/main" name="HORIZ NO SCREENED DIAMOND">
  <a:themeElements>
    <a:clrScheme name="HORIZ NO SCREENED DIAMON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HORIZ NO SCREENED DIAMOND">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ORIZ NO SCREENED DIAMOND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HORIZ NO SCREENED DIAMON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HORIZ NO SCREENED DIAMOND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ORIZ NO SCREENED DIAMOND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HORIZ NO SCREENED DIAMON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HORIZ NO SCREENED DIAMON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HORIZ NO SCREENED DIAMON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laced JPEG Blend HORIZ GRAY">
  <a:themeElements>
    <a:clrScheme name="Placed JPEG Blend HORIZ GRAY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laced JPEG Blend HORIZ GRAY">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laced JPEG Blend HORIZ GRAY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laced JPEG Blend HORIZ GRAY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laced JPEG Blend HORIZ GRAY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laced JPEG Blend HORIZ GRAY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laced JPEG Blend HORIZ GRA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laced JPEG Blend HORIZ GRA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laced JPEG Blend HORIZ GRA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 NO SCREENED DIAMOND</Template>
  <TotalTime>1916</TotalTime>
  <Words>3977</Words>
  <Application>Microsoft Macintosh PowerPoint</Application>
  <PresentationFormat>On-screen Show (4:3)</PresentationFormat>
  <Paragraphs>383</Paragraphs>
  <Slides>54</Slides>
  <Notes>17</Notes>
  <HiddenSlides>0</HiddenSlides>
  <MMClips>0</MMClips>
  <ScaleCrop>false</ScaleCrop>
  <HeadingPairs>
    <vt:vector size="4" baseType="variant">
      <vt:variant>
        <vt:lpstr>Theme</vt:lpstr>
      </vt:variant>
      <vt:variant>
        <vt:i4>2</vt:i4>
      </vt:variant>
      <vt:variant>
        <vt:lpstr>Slide Titles</vt:lpstr>
      </vt:variant>
      <vt:variant>
        <vt:i4>54</vt:i4>
      </vt:variant>
    </vt:vector>
  </HeadingPairs>
  <TitlesOfParts>
    <vt:vector size="56" baseType="lpstr">
      <vt:lpstr>HORIZ NO SCREENED DIAMOND</vt:lpstr>
      <vt:lpstr>Placed JPEG Blend HORIZ GRAY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should you do if another operator reports that your station’s 2 meter signals were strong just a moment ago, but now they are weak or distorted?</vt:lpstr>
      <vt:lpstr>What should you do if another operator reports that your station’s 2 meter signals were strong just a moment ago, but now they are weak or distorted?</vt:lpstr>
      <vt:lpstr>Why are UHF signals often more effective from inside buildings than VHF signals?</vt:lpstr>
      <vt:lpstr>Why are UHF signals often more effective from inside buildings than VHF signals?</vt:lpstr>
      <vt:lpstr>What term is commonly used to describe the rapid fluttering sound sometimes heard from mobile stations that are moving while transmitting?</vt:lpstr>
      <vt:lpstr>What term is commonly used to describe the rapid fluttering sound sometimes heard from mobile stations that are moving while transmitting?</vt:lpstr>
      <vt:lpstr>Which of the following is a likely cause of irregular fading of signals received by ionospheric reflection?</vt:lpstr>
      <vt:lpstr>Which of the following is a likely cause of irregular fading of signals received by ionospheric reflection?</vt:lpstr>
      <vt:lpstr>What may occur if data signals propagate over multiple paths?</vt:lpstr>
      <vt:lpstr>What may occur if data signals propagate over multiple paths?</vt:lpstr>
      <vt:lpstr>Which part of the atmosphere enables the propagation of radio signals around the world?</vt:lpstr>
      <vt:lpstr>Which part of the atmosphere enables the propagation of radio signals around the world?</vt:lpstr>
      <vt:lpstr>Why are direct (not via a repeater) UHF signals rarely heard from stations outside your local coverage area?</vt:lpstr>
      <vt:lpstr>Why are direct (not via a repeater) UHF signals rarely heard from stations outside your local coverage area?</vt:lpstr>
      <vt:lpstr>Which of the following might be happening when VHF signals are being received from long distances?</vt:lpstr>
      <vt:lpstr>Which of the following might be happening when VHF signals are being received from long distances?</vt:lpstr>
      <vt:lpstr>What is a characteristic of VHF signals received via auroral reflection?</vt:lpstr>
      <vt:lpstr>What is a characteristic of VHF signals received via auroral reflection?</vt:lpstr>
      <vt:lpstr>Which of the following propagation types is most commonly associated with occasional strong over-the-horizon signals on the 10, 6, and 2 meter bands?</vt:lpstr>
      <vt:lpstr>Which of the following propagation types is most commonly associated with occasional strong over-the-horizon signals on the 10, 6, and 2 meter bands?</vt:lpstr>
      <vt:lpstr>Which of the following might cause radio signals to be heard despite obstructions between the transmitting and receiving stations?</vt:lpstr>
      <vt:lpstr>Which of the following might cause radio signals to be heard despite obstructions between the transmitting and receiving stations?</vt:lpstr>
      <vt:lpstr>What mode is responsible for allowing over-the-horizon VHF and UHF communications to ranges of approximately 300 miles on a regular basis?</vt:lpstr>
      <vt:lpstr>What mode is responsible for allowing over-the-horizon VHF and UHF communications to ranges of approximately 300 miles on a regular basis?</vt:lpstr>
      <vt:lpstr>What band is best suited for communicating via meteor scatter?</vt:lpstr>
      <vt:lpstr>What band is best suited for communicating via meteor scatter?</vt:lpstr>
      <vt:lpstr>What causes tropospheric ducting?</vt:lpstr>
      <vt:lpstr>What causes tropospheric ducting?</vt:lpstr>
      <vt:lpstr>What is generally the best time for long-distance 10 meter band propagation via the F layer?</vt:lpstr>
      <vt:lpstr>What is generally the best time for long-distance 10 meter band propagation via the F layer?</vt:lpstr>
      <vt:lpstr>What is the radio horizon?</vt:lpstr>
      <vt:lpstr>What is the radio horizon?</vt:lpstr>
      <vt:lpstr>Why do VHF and UHF radio signals usually travel somewhat farther than the visual line of sight distance between two stations?</vt:lpstr>
      <vt:lpstr>Why do VHF and UHF radio signals usually travel somewhat farther than the visual line of sight distance between two stations?</vt:lpstr>
      <vt:lpstr>Which of the following bands may provide long distance communications during the peak of the sunspot cycle?</vt:lpstr>
      <vt:lpstr>Which of the following bands may provide long distance communications during the peak of the sunspot cycle?</vt:lpstr>
    </vt:vector>
  </TitlesOfParts>
  <Company>ARRL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DSZLACHETKA</dc:creator>
  <cp:lastModifiedBy>Edith Lennon</cp:lastModifiedBy>
  <cp:revision>107</cp:revision>
  <dcterms:created xsi:type="dcterms:W3CDTF">2005-07-28T14:19:34Z</dcterms:created>
  <dcterms:modified xsi:type="dcterms:W3CDTF">2014-06-02T17:25:08Z</dcterms:modified>
</cp:coreProperties>
</file>